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2.xml" ContentType="application/vnd.openxmlformats-officedocument.theme+xml"/>
  <Override PartName="/ppt/webextensions/webextension1.xml" ContentType="application/vnd.ms-office.webextension+xml"/>
  <Override PartName="/ppt/webextensions/webextension2.xml" ContentType="application/vnd.ms-office.webextension+xml"/>
  <Override PartName="/ppt/webextensions/webextension3.xml" ContentType="application/vnd.ms-office.webextension+xml"/>
  <Override PartName="/ppt/webextensions/webextension4.xml" ContentType="application/vnd.ms-office.webextension+xml"/>
  <Override PartName="/ppt/webextensions/webextension5.xml" ContentType="application/vnd.ms-office.webextension+xml"/>
  <Override PartName="/ppt/webextensions/webextension6.xml" ContentType="application/vnd.ms-office.webextension+xml"/>
  <Override PartName="/ppt/webextensions/webextension7.xml" ContentType="application/vnd.ms-office.webextension+xml"/>
  <Override PartName="/ppt/webextensions/webextension8.xml" ContentType="application/vnd.ms-office.webextension+xml"/>
  <Override PartName="/ppt/webextensions/webextension9.xml" ContentType="application/vnd.ms-office.webextension+xml"/>
  <Override PartName="/ppt/webextensions/webextension10.xml" ContentType="application/vnd.ms-office.webextension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sldIdLst>
    <p:sldId id="263" r:id="rId3"/>
    <p:sldId id="269" r:id="rId4"/>
    <p:sldId id="340" r:id="rId5"/>
    <p:sldId id="341" r:id="rId6"/>
    <p:sldId id="339" r:id="rId7"/>
    <p:sldId id="332" r:id="rId8"/>
    <p:sldId id="336" r:id="rId9"/>
    <p:sldId id="345" r:id="rId10"/>
    <p:sldId id="343" r:id="rId11"/>
    <p:sldId id="344" r:id="rId12"/>
    <p:sldId id="346" r:id="rId13"/>
    <p:sldId id="314" r:id="rId14"/>
    <p:sldId id="347" r:id="rId15"/>
    <p:sldId id="349" r:id="rId16"/>
    <p:sldId id="305" r:id="rId17"/>
    <p:sldId id="350" r:id="rId18"/>
    <p:sldId id="291" r:id="rId19"/>
    <p:sldId id="351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60FDF0-9EAD-F47F-3BB7-62A9EE4F77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0C148D-8681-6393-7254-408F19ABFA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46FC8C-B24A-50B1-57D9-410AD7CE9B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E2F3A-2FE4-43BF-922B-92EF97572016}" type="datetimeFigureOut">
              <a:rPr lang="en-US" smtClean="0"/>
              <a:t>6/10/2023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58CBD0-7656-4664-35C2-EF3EE55292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8AFA64-C08C-AE70-6817-F12C0B7B5C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A1B10-194F-4FC5-8011-33AF083ACC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6367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FFA485-7D11-1C17-E079-7D9EE5F52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E4D8B9-A37A-5EC2-E9D9-EA9AA82C3E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680543-CEFA-62E6-A6BA-3C6C9993E3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E2F3A-2FE4-43BF-922B-92EF97572016}" type="datetimeFigureOut">
              <a:rPr lang="en-US" smtClean="0"/>
              <a:t>6/10/2023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789ACC-ACEA-8B6A-5C12-74242CB689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983502-A85A-7DC6-133A-8AF725E02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A1B10-194F-4FC5-8011-33AF083ACC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2746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441F6D5-B124-CA0A-0B64-BADF7B4D0B4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BDA380A-8DDF-9345-059D-4EDF4CF9B0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7840E4-A070-4AF1-8737-A9209B9956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E2F3A-2FE4-43BF-922B-92EF97572016}" type="datetimeFigureOut">
              <a:rPr lang="en-US" smtClean="0"/>
              <a:t>6/10/2023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0A19C2-2C97-A6E8-9386-9735B0FE0B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09937A-F014-09ED-695A-98A2BD3E6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A1B10-194F-4FC5-8011-33AF083ACC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9092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5D5BD6E-75EF-4E89-ACC2-206C931A6F5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</p:spPr>
        <p:txBody>
          <a:bodyPr/>
          <a:lstStyle/>
          <a:p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3807111-432B-425A-ACCA-EF0E2B131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presentationstemplate.com</a:t>
            </a:r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1853640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6232C0FF-CF55-4347-969C-B2582E21F28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893388" y="1295400"/>
            <a:ext cx="4267202" cy="4267200"/>
          </a:xfrm>
          <a:custGeom>
            <a:avLst/>
            <a:gdLst>
              <a:gd name="connsiteX0" fmla="*/ 2133601 w 4267202"/>
              <a:gd name="connsiteY0" fmla="*/ 0 h 4267200"/>
              <a:gd name="connsiteX1" fmla="*/ 4267202 w 4267202"/>
              <a:gd name="connsiteY1" fmla="*/ 2133600 h 4267200"/>
              <a:gd name="connsiteX2" fmla="*/ 2133601 w 4267202"/>
              <a:gd name="connsiteY2" fmla="*/ 4267200 h 4267200"/>
              <a:gd name="connsiteX3" fmla="*/ 0 w 4267202"/>
              <a:gd name="connsiteY3" fmla="*/ 2133600 h 4267200"/>
              <a:gd name="connsiteX4" fmla="*/ 2133601 w 4267202"/>
              <a:gd name="connsiteY4" fmla="*/ 0 h 426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67202" h="4267200">
                <a:moveTo>
                  <a:pt x="2133601" y="0"/>
                </a:moveTo>
                <a:cubicBezTo>
                  <a:pt x="3311956" y="0"/>
                  <a:pt x="4267202" y="955245"/>
                  <a:pt x="4267202" y="2133600"/>
                </a:cubicBezTo>
                <a:cubicBezTo>
                  <a:pt x="4267202" y="3311955"/>
                  <a:pt x="3311956" y="4267200"/>
                  <a:pt x="2133601" y="4267200"/>
                </a:cubicBezTo>
                <a:cubicBezTo>
                  <a:pt x="955246" y="4267200"/>
                  <a:pt x="0" y="3311955"/>
                  <a:pt x="0" y="2133600"/>
                </a:cubicBezTo>
                <a:cubicBezTo>
                  <a:pt x="0" y="955245"/>
                  <a:pt x="955246" y="0"/>
                  <a:pt x="213360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D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ED10D8E-8A4C-4316-BA50-2A7CC16068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presentationstemplate.com</a:t>
            </a:r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34892535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5220D58-3660-4B50-9EF0-7E9C2245D7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presentationstemplate.com</a:t>
            </a:r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27468644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9A79C197-23E4-4294-96B2-488490FF90D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5518484" cy="6858000"/>
          </a:xfrm>
          <a:custGeom>
            <a:avLst/>
            <a:gdLst>
              <a:gd name="connsiteX0" fmla="*/ 0 w 5518484"/>
              <a:gd name="connsiteY0" fmla="*/ 0 h 6858000"/>
              <a:gd name="connsiteX1" fmla="*/ 5518484 w 5518484"/>
              <a:gd name="connsiteY1" fmla="*/ 0 h 6858000"/>
              <a:gd name="connsiteX2" fmla="*/ 5518484 w 5518484"/>
              <a:gd name="connsiteY2" fmla="*/ 6858000 h 6858000"/>
              <a:gd name="connsiteX3" fmla="*/ 0 w 551848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18484" h="6858000">
                <a:moveTo>
                  <a:pt x="0" y="0"/>
                </a:moveTo>
                <a:lnTo>
                  <a:pt x="5518484" y="0"/>
                </a:lnTo>
                <a:lnTo>
                  <a:pt x="5518484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D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6003CEF-944F-41A3-8A56-613278ED12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presentationstemplate.com</a:t>
            </a:r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13026767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5D5BD6E-75EF-4E89-ACC2-206C931A6F5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</p:spPr>
        <p:txBody>
          <a:bodyPr/>
          <a:lstStyle/>
          <a:p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3807111-432B-425A-ACCA-EF0E2B131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presentationstemplate.com</a:t>
            </a:r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2366542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B27FA3F-698B-4B12-B974-FB38796E4BF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37303" y="588819"/>
            <a:ext cx="3588390" cy="5680365"/>
          </a:xfrm>
          <a:custGeom>
            <a:avLst/>
            <a:gdLst>
              <a:gd name="connsiteX0" fmla="*/ 0 w 3588390"/>
              <a:gd name="connsiteY0" fmla="*/ 0 h 5680365"/>
              <a:gd name="connsiteX1" fmla="*/ 3116876 w 3588390"/>
              <a:gd name="connsiteY1" fmla="*/ 0 h 5680365"/>
              <a:gd name="connsiteX2" fmla="*/ 3588390 w 3588390"/>
              <a:gd name="connsiteY2" fmla="*/ 471514 h 5680365"/>
              <a:gd name="connsiteX3" fmla="*/ 3588390 w 3588390"/>
              <a:gd name="connsiteY3" fmla="*/ 5680365 h 5680365"/>
              <a:gd name="connsiteX4" fmla="*/ 0 w 3588390"/>
              <a:gd name="connsiteY4" fmla="*/ 5680365 h 56803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88390" h="5680365">
                <a:moveTo>
                  <a:pt x="0" y="0"/>
                </a:moveTo>
                <a:lnTo>
                  <a:pt x="3116876" y="0"/>
                </a:lnTo>
                <a:lnTo>
                  <a:pt x="3588390" y="471514"/>
                </a:lnTo>
                <a:lnTo>
                  <a:pt x="3588390" y="5680365"/>
                </a:lnTo>
                <a:lnTo>
                  <a:pt x="0" y="568036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D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7670576-D931-4F7E-8126-8D4DAD6619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presentationstemplate.com</a:t>
            </a:r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236457349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885288D-0EFF-4B13-A755-DF15074CF71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endParaRPr lang="en-GB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EE642E3-D9D4-4596-A716-4A95F22643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presentationstemplate.com</a:t>
            </a:r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1084428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autoRev="1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animScale>
                                      <p:cBhvr>
                                        <p:cTn id="6" dur="20000" fill="hold"/>
                                        <p:tgtEl>
                                          <p:spTgt spid="4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5D5BD6E-75EF-4E89-ACC2-206C931A6F5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</p:spPr>
        <p:txBody>
          <a:bodyPr/>
          <a:lstStyle/>
          <a:p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69557DB-9BB9-4F8D-8DEC-F9B5436091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presentationstemplate.com</a:t>
            </a:r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3939930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E53CB4-3D3D-31CE-EC24-03F6557CA6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A4425A-B09F-5228-4B8B-9AF4C67C58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BDF164-34E8-E3DD-F9CC-A9ACC7E80A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E2F3A-2FE4-43BF-922B-92EF97572016}" type="datetimeFigureOut">
              <a:rPr lang="en-US" smtClean="0"/>
              <a:t>6/10/2023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5B373E-690E-B247-F433-A0DE52D1EA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0F1E9D-A33F-0D40-ED4C-2BC735F10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A1B10-194F-4FC5-8011-33AF083ACC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99446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1E9BAB57-9399-4857-9F82-37B818BFB52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19742" y="0"/>
            <a:ext cx="5772261" cy="6858001"/>
          </a:xfrm>
          <a:custGeom>
            <a:avLst/>
            <a:gdLst>
              <a:gd name="connsiteX0" fmla="*/ 3040754 w 5772261"/>
              <a:gd name="connsiteY0" fmla="*/ 0 h 6858001"/>
              <a:gd name="connsiteX1" fmla="*/ 5772261 w 5772261"/>
              <a:gd name="connsiteY1" fmla="*/ 0 h 6858001"/>
              <a:gd name="connsiteX2" fmla="*/ 5772261 w 5772261"/>
              <a:gd name="connsiteY2" fmla="*/ 6858001 h 6858001"/>
              <a:gd name="connsiteX3" fmla="*/ 1761981 w 5772261"/>
              <a:gd name="connsiteY3" fmla="*/ 6858001 h 6858001"/>
              <a:gd name="connsiteX4" fmla="*/ 1682948 w 5772261"/>
              <a:gd name="connsiteY4" fmla="*/ 6759272 h 6858001"/>
              <a:gd name="connsiteX5" fmla="*/ 1543813 w 5772261"/>
              <a:gd name="connsiteY5" fmla="*/ 6544126 h 6858001"/>
              <a:gd name="connsiteX6" fmla="*/ 335720 w 5772261"/>
              <a:gd name="connsiteY6" fmla="*/ 4451648 h 6858001"/>
              <a:gd name="connsiteX7" fmla="*/ 1251780 w 5772261"/>
              <a:gd name="connsiteY7" fmla="*/ 1032865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72261" h="6858001">
                <a:moveTo>
                  <a:pt x="3040754" y="0"/>
                </a:moveTo>
                <a:lnTo>
                  <a:pt x="5772261" y="0"/>
                </a:lnTo>
                <a:lnTo>
                  <a:pt x="5772261" y="6858001"/>
                </a:lnTo>
                <a:lnTo>
                  <a:pt x="1761981" y="6858001"/>
                </a:lnTo>
                <a:lnTo>
                  <a:pt x="1682948" y="6759272"/>
                </a:lnTo>
                <a:cubicBezTo>
                  <a:pt x="1633481" y="6690681"/>
                  <a:pt x="1587007" y="6618940"/>
                  <a:pt x="1543813" y="6544126"/>
                </a:cubicBezTo>
                <a:lnTo>
                  <a:pt x="335720" y="4451648"/>
                </a:lnTo>
                <a:cubicBezTo>
                  <a:pt x="-355388" y="3254614"/>
                  <a:pt x="54746" y="1723973"/>
                  <a:pt x="1251780" y="1032865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796F6AD-F7C4-4898-8F41-9944981F08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presentationstemplate.com</a:t>
            </a:r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2111794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 nodePh="1">
                                  <p:stCondLst>
                                    <p:cond delay="15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B85DFE3B-DD65-42A9-A0DA-C657F09AC35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887150" y="-2"/>
            <a:ext cx="6304850" cy="4886484"/>
          </a:xfrm>
          <a:custGeom>
            <a:avLst/>
            <a:gdLst>
              <a:gd name="connsiteX0" fmla="*/ 255777 w 6304850"/>
              <a:gd name="connsiteY0" fmla="*/ 0 h 4886484"/>
              <a:gd name="connsiteX1" fmla="*/ 6304850 w 6304850"/>
              <a:gd name="connsiteY1" fmla="*/ 0 h 4886484"/>
              <a:gd name="connsiteX2" fmla="*/ 6304850 w 6304850"/>
              <a:gd name="connsiteY2" fmla="*/ 3595553 h 4886484"/>
              <a:gd name="connsiteX3" fmla="*/ 6079601 w 6304850"/>
              <a:gd name="connsiteY3" fmla="*/ 3843389 h 4886484"/>
              <a:gd name="connsiteX4" fmla="*/ 3561348 w 6304850"/>
              <a:gd name="connsiteY4" fmla="*/ 4886484 h 4886484"/>
              <a:gd name="connsiteX5" fmla="*/ 0 w 6304850"/>
              <a:gd name="connsiteY5" fmla="*/ 1325136 h 4886484"/>
              <a:gd name="connsiteX6" fmla="*/ 216102 w 6304850"/>
              <a:gd name="connsiteY6" fmla="*/ 100625 h 4886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04850" h="4886484">
                <a:moveTo>
                  <a:pt x="255777" y="0"/>
                </a:moveTo>
                <a:lnTo>
                  <a:pt x="6304850" y="0"/>
                </a:lnTo>
                <a:lnTo>
                  <a:pt x="6304850" y="3595553"/>
                </a:lnTo>
                <a:lnTo>
                  <a:pt x="6079601" y="3843389"/>
                </a:lnTo>
                <a:cubicBezTo>
                  <a:pt x="5435124" y="4487867"/>
                  <a:pt x="4544787" y="4886484"/>
                  <a:pt x="3561348" y="4886484"/>
                </a:cubicBezTo>
                <a:cubicBezTo>
                  <a:pt x="1594470" y="4886484"/>
                  <a:pt x="0" y="3292014"/>
                  <a:pt x="0" y="1325136"/>
                </a:cubicBezTo>
                <a:cubicBezTo>
                  <a:pt x="0" y="894881"/>
                  <a:pt x="76298" y="482447"/>
                  <a:pt x="216102" y="100625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10FE3A0-BC65-4695-AB96-474B5A83C6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presentationstemplate.com</a:t>
            </a:r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2724313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 nodePh="1">
                                  <p:stCondLst>
                                    <p:cond delay="15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4B33C7EE-5009-4754-99A8-97293313DBC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22035" y="-1"/>
            <a:ext cx="5669965" cy="6858000"/>
          </a:xfrm>
          <a:custGeom>
            <a:avLst/>
            <a:gdLst>
              <a:gd name="connsiteX0" fmla="*/ 0 w 6866021"/>
              <a:gd name="connsiteY0" fmla="*/ 0 h 4796589"/>
              <a:gd name="connsiteX1" fmla="*/ 6866021 w 6866021"/>
              <a:gd name="connsiteY1" fmla="*/ 0 h 4796589"/>
              <a:gd name="connsiteX2" fmla="*/ 6866021 w 6866021"/>
              <a:gd name="connsiteY2" fmla="*/ 4796589 h 4796589"/>
              <a:gd name="connsiteX3" fmla="*/ 0 w 6866021"/>
              <a:gd name="connsiteY3" fmla="*/ 4796589 h 47965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66021" h="4796589">
                <a:moveTo>
                  <a:pt x="0" y="0"/>
                </a:moveTo>
                <a:lnTo>
                  <a:pt x="6866021" y="0"/>
                </a:lnTo>
                <a:lnTo>
                  <a:pt x="6866021" y="4796589"/>
                </a:lnTo>
                <a:lnTo>
                  <a:pt x="0" y="479658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D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E1592C4-FFCD-4C17-A1A8-333FC34134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presentationstemplate.com</a:t>
            </a:r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424577058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61125CE4-B3F1-4EAD-AD3C-35DC2BA8E1C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-1"/>
            <a:ext cx="12192001" cy="4326439"/>
          </a:xfrm>
          <a:custGeom>
            <a:avLst/>
            <a:gdLst>
              <a:gd name="connsiteX0" fmla="*/ 0 w 12192001"/>
              <a:gd name="connsiteY0" fmla="*/ 0 h 3313054"/>
              <a:gd name="connsiteX1" fmla="*/ 12192001 w 12192001"/>
              <a:gd name="connsiteY1" fmla="*/ 0 h 3313054"/>
              <a:gd name="connsiteX2" fmla="*/ 12192001 w 12192001"/>
              <a:gd name="connsiteY2" fmla="*/ 3313054 h 3313054"/>
              <a:gd name="connsiteX3" fmla="*/ 0 w 12192001"/>
              <a:gd name="connsiteY3" fmla="*/ 3313054 h 3313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1" h="3313054">
                <a:moveTo>
                  <a:pt x="0" y="0"/>
                </a:moveTo>
                <a:lnTo>
                  <a:pt x="12192001" y="0"/>
                </a:lnTo>
                <a:lnTo>
                  <a:pt x="12192001" y="3313054"/>
                </a:lnTo>
                <a:lnTo>
                  <a:pt x="0" y="331305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3351249-D856-4CCD-B5DC-8B2BEEC0C0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presentationstemplate.com</a:t>
            </a:r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3207553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73B847C6-267E-49DC-859A-8F6ED421F50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1"/>
          </a:xfrm>
          <a:custGeom>
            <a:avLst/>
            <a:gdLst>
              <a:gd name="connsiteX0" fmla="*/ 0 w 12192000"/>
              <a:gd name="connsiteY0" fmla="*/ 0 h 6858001"/>
              <a:gd name="connsiteX1" fmla="*/ 12192000 w 12192000"/>
              <a:gd name="connsiteY1" fmla="*/ 0 h 6858001"/>
              <a:gd name="connsiteX2" fmla="*/ 12192000 w 12192000"/>
              <a:gd name="connsiteY2" fmla="*/ 6858001 h 6858001"/>
              <a:gd name="connsiteX3" fmla="*/ 0 w 12192000"/>
              <a:gd name="connsiteY3" fmla="*/ 685800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1">
                <a:moveTo>
                  <a:pt x="0" y="0"/>
                </a:moveTo>
                <a:lnTo>
                  <a:pt x="12192000" y="0"/>
                </a:lnTo>
                <a:lnTo>
                  <a:pt x="12192000" y="6858001"/>
                </a:lnTo>
                <a:lnTo>
                  <a:pt x="0" y="685800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D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7C2C130F-5C7E-4E7F-9502-0F364B196B5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108075" y="2071772"/>
            <a:ext cx="2690948" cy="3579223"/>
          </a:xfrm>
          <a:custGeom>
            <a:avLst/>
            <a:gdLst>
              <a:gd name="connsiteX0" fmla="*/ 0 w 2690948"/>
              <a:gd name="connsiteY0" fmla="*/ 0 h 3579223"/>
              <a:gd name="connsiteX1" fmla="*/ 2690948 w 2690948"/>
              <a:gd name="connsiteY1" fmla="*/ 0 h 3579223"/>
              <a:gd name="connsiteX2" fmla="*/ 2690948 w 2690948"/>
              <a:gd name="connsiteY2" fmla="*/ 3579223 h 3579223"/>
              <a:gd name="connsiteX3" fmla="*/ 0 w 2690948"/>
              <a:gd name="connsiteY3" fmla="*/ 3579223 h 35792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90948" h="3579223">
                <a:moveTo>
                  <a:pt x="0" y="0"/>
                </a:moveTo>
                <a:lnTo>
                  <a:pt x="2690948" y="0"/>
                </a:lnTo>
                <a:lnTo>
                  <a:pt x="2690948" y="3579223"/>
                </a:lnTo>
                <a:lnTo>
                  <a:pt x="0" y="357922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D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A807094F-85D0-4AF6-B047-7E03A5A2304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828287" y="1471969"/>
            <a:ext cx="2690948" cy="3579223"/>
          </a:xfrm>
          <a:custGeom>
            <a:avLst/>
            <a:gdLst>
              <a:gd name="connsiteX0" fmla="*/ 0 w 2690948"/>
              <a:gd name="connsiteY0" fmla="*/ 0 h 3579223"/>
              <a:gd name="connsiteX1" fmla="*/ 2690948 w 2690948"/>
              <a:gd name="connsiteY1" fmla="*/ 0 h 3579223"/>
              <a:gd name="connsiteX2" fmla="*/ 2690948 w 2690948"/>
              <a:gd name="connsiteY2" fmla="*/ 3579223 h 3579223"/>
              <a:gd name="connsiteX3" fmla="*/ 0 w 2690948"/>
              <a:gd name="connsiteY3" fmla="*/ 3579223 h 35792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90948" h="3579223">
                <a:moveTo>
                  <a:pt x="0" y="0"/>
                </a:moveTo>
                <a:lnTo>
                  <a:pt x="2690948" y="0"/>
                </a:lnTo>
                <a:lnTo>
                  <a:pt x="2690948" y="3579223"/>
                </a:lnTo>
                <a:lnTo>
                  <a:pt x="0" y="357922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D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556B1FF-ABA9-408B-A74F-B6F518CC760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548499" y="807651"/>
            <a:ext cx="2690948" cy="3579223"/>
          </a:xfrm>
          <a:custGeom>
            <a:avLst/>
            <a:gdLst>
              <a:gd name="connsiteX0" fmla="*/ 0 w 2690948"/>
              <a:gd name="connsiteY0" fmla="*/ 0 h 3579223"/>
              <a:gd name="connsiteX1" fmla="*/ 2690948 w 2690948"/>
              <a:gd name="connsiteY1" fmla="*/ 0 h 3579223"/>
              <a:gd name="connsiteX2" fmla="*/ 2690948 w 2690948"/>
              <a:gd name="connsiteY2" fmla="*/ 3579223 h 3579223"/>
              <a:gd name="connsiteX3" fmla="*/ 0 w 2690948"/>
              <a:gd name="connsiteY3" fmla="*/ 3579223 h 35792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90948" h="3579223">
                <a:moveTo>
                  <a:pt x="0" y="0"/>
                </a:moveTo>
                <a:lnTo>
                  <a:pt x="2690948" y="0"/>
                </a:lnTo>
                <a:lnTo>
                  <a:pt x="2690948" y="3579223"/>
                </a:lnTo>
                <a:lnTo>
                  <a:pt x="0" y="357922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D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5217D80-619D-4DB0-81D2-C7467B08749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presentationstemplate.com</a:t>
            </a:r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120272295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EC5DF27A-16E0-4DB4-B845-A2792CC6885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78379" y="1458029"/>
            <a:ext cx="5280552" cy="3845691"/>
          </a:xfrm>
          <a:custGeom>
            <a:avLst/>
            <a:gdLst>
              <a:gd name="connsiteX0" fmla="*/ 0 w 5280552"/>
              <a:gd name="connsiteY0" fmla="*/ 0 h 3845691"/>
              <a:gd name="connsiteX1" fmla="*/ 5280552 w 5280552"/>
              <a:gd name="connsiteY1" fmla="*/ 0 h 3845691"/>
              <a:gd name="connsiteX2" fmla="*/ 5280552 w 5280552"/>
              <a:gd name="connsiteY2" fmla="*/ 3845691 h 3845691"/>
              <a:gd name="connsiteX3" fmla="*/ 0 w 5280552"/>
              <a:gd name="connsiteY3" fmla="*/ 3845691 h 3845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80552" h="3845691">
                <a:moveTo>
                  <a:pt x="0" y="0"/>
                </a:moveTo>
                <a:lnTo>
                  <a:pt x="5280552" y="0"/>
                </a:lnTo>
                <a:lnTo>
                  <a:pt x="5280552" y="3845691"/>
                </a:lnTo>
                <a:lnTo>
                  <a:pt x="0" y="384569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7EF6445-EB5A-42E1-B4AF-0D8F779583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presentationstemplate.com</a:t>
            </a:r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330121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8E3E733-6E7B-4513-B236-C50DB58C09D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1"/>
          </a:xfrm>
          <a:custGeom>
            <a:avLst/>
            <a:gdLst>
              <a:gd name="connsiteX0" fmla="*/ 0 w 12192000"/>
              <a:gd name="connsiteY0" fmla="*/ 0 h 6858001"/>
              <a:gd name="connsiteX1" fmla="*/ 12192000 w 12192000"/>
              <a:gd name="connsiteY1" fmla="*/ 0 h 6858001"/>
              <a:gd name="connsiteX2" fmla="*/ 12192000 w 12192000"/>
              <a:gd name="connsiteY2" fmla="*/ 6858001 h 6858001"/>
              <a:gd name="connsiteX3" fmla="*/ 0 w 12192000"/>
              <a:gd name="connsiteY3" fmla="*/ 685800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1">
                <a:moveTo>
                  <a:pt x="0" y="0"/>
                </a:moveTo>
                <a:lnTo>
                  <a:pt x="12192000" y="0"/>
                </a:lnTo>
                <a:lnTo>
                  <a:pt x="12192000" y="6858001"/>
                </a:lnTo>
                <a:lnTo>
                  <a:pt x="0" y="685800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40468867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6FEA6DA9-3A54-40C8-B6AF-837E9EAC0A5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3429000"/>
            <a:ext cx="12192000" cy="3429000"/>
          </a:xfrm>
          <a:custGeom>
            <a:avLst/>
            <a:gdLst>
              <a:gd name="connsiteX0" fmla="*/ 0 w 12192000"/>
              <a:gd name="connsiteY0" fmla="*/ 0 h 3429000"/>
              <a:gd name="connsiteX1" fmla="*/ 12192000 w 12192000"/>
              <a:gd name="connsiteY1" fmla="*/ 0 h 3429000"/>
              <a:gd name="connsiteX2" fmla="*/ 12192000 w 12192000"/>
              <a:gd name="connsiteY2" fmla="*/ 3429000 h 3429000"/>
              <a:gd name="connsiteX3" fmla="*/ 0 w 121920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429000">
                <a:moveTo>
                  <a:pt x="0" y="0"/>
                </a:moveTo>
                <a:lnTo>
                  <a:pt x="12192000" y="0"/>
                </a:lnTo>
                <a:lnTo>
                  <a:pt x="12192000" y="3429000"/>
                </a:lnTo>
                <a:lnTo>
                  <a:pt x="0" y="3429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D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8748C62-3D72-4052-8506-7E6D40312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presentationstemplate.com</a:t>
            </a:r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284667753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387406F0-EAA3-48BC-83DF-72BE144CAF2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3793381"/>
            <a:ext cx="12192000" cy="3094565"/>
          </a:xfrm>
          <a:custGeom>
            <a:avLst/>
            <a:gdLst>
              <a:gd name="connsiteX0" fmla="*/ 175194 w 12192000"/>
              <a:gd name="connsiteY0" fmla="*/ 7 h 3094565"/>
              <a:gd name="connsiteX1" fmla="*/ 2680572 w 12192000"/>
              <a:gd name="connsiteY1" fmla="*/ 1156294 h 3094565"/>
              <a:gd name="connsiteX2" fmla="*/ 5699157 w 12192000"/>
              <a:gd name="connsiteY2" fmla="*/ 2259657 h 3094565"/>
              <a:gd name="connsiteX3" fmla="*/ 7687697 w 12192000"/>
              <a:gd name="connsiteY3" fmla="*/ 1629164 h 3094565"/>
              <a:gd name="connsiteX4" fmla="*/ 8553214 w 12192000"/>
              <a:gd name="connsiteY4" fmla="*/ 2256075 h 3094565"/>
              <a:gd name="connsiteX5" fmla="*/ 9518874 w 12192000"/>
              <a:gd name="connsiteY5" fmla="*/ 2102034 h 3094565"/>
              <a:gd name="connsiteX6" fmla="*/ 12046494 w 12192000"/>
              <a:gd name="connsiteY6" fmla="*/ 1150697 h 3094565"/>
              <a:gd name="connsiteX7" fmla="*/ 12192000 w 12192000"/>
              <a:gd name="connsiteY7" fmla="*/ 1165000 h 3094565"/>
              <a:gd name="connsiteX8" fmla="*/ 12192000 w 12192000"/>
              <a:gd name="connsiteY8" fmla="*/ 1857067 h 3094565"/>
              <a:gd name="connsiteX9" fmla="*/ 12164212 w 12192000"/>
              <a:gd name="connsiteY9" fmla="*/ 1849759 h 3094565"/>
              <a:gd name="connsiteX10" fmla="*/ 10119729 w 12192000"/>
              <a:gd name="connsiteY10" fmla="*/ 2044716 h 3094565"/>
              <a:gd name="connsiteX11" fmla="*/ 11464499 w 12192000"/>
              <a:gd name="connsiteY11" fmla="*/ 2302645 h 3094565"/>
              <a:gd name="connsiteX12" fmla="*/ 12141718 w 12192000"/>
              <a:gd name="connsiteY12" fmla="*/ 2454784 h 3094565"/>
              <a:gd name="connsiteX13" fmla="*/ 12192000 w 12192000"/>
              <a:gd name="connsiteY13" fmla="*/ 2450639 h 3094565"/>
              <a:gd name="connsiteX14" fmla="*/ 12192000 w 12192000"/>
              <a:gd name="connsiteY14" fmla="*/ 3093673 h 3094565"/>
              <a:gd name="connsiteX15" fmla="*/ 12163709 w 12192000"/>
              <a:gd name="connsiteY15" fmla="*/ 3087180 h 3094565"/>
              <a:gd name="connsiteX16" fmla="*/ 11669032 w 12192000"/>
              <a:gd name="connsiteY16" fmla="*/ 3088971 h 3094565"/>
              <a:gd name="connsiteX17" fmla="*/ 11640196 w 12192000"/>
              <a:gd name="connsiteY17" fmla="*/ 3094565 h 3094565"/>
              <a:gd name="connsiteX18" fmla="*/ 8186120 w 12192000"/>
              <a:gd name="connsiteY18" fmla="*/ 3094565 h 3094565"/>
              <a:gd name="connsiteX19" fmla="*/ 8185521 w 12192000"/>
              <a:gd name="connsiteY19" fmla="*/ 3094068 h 3094565"/>
              <a:gd name="connsiteX20" fmla="*/ 6013887 w 12192000"/>
              <a:gd name="connsiteY20" fmla="*/ 2445939 h 3094565"/>
              <a:gd name="connsiteX21" fmla="*/ 4809048 w 12192000"/>
              <a:gd name="connsiteY21" fmla="*/ 3063195 h 3094565"/>
              <a:gd name="connsiteX22" fmla="*/ 4750056 w 12192000"/>
              <a:gd name="connsiteY22" fmla="*/ 3094565 h 3094565"/>
              <a:gd name="connsiteX23" fmla="*/ 2391110 w 12192000"/>
              <a:gd name="connsiteY23" fmla="*/ 3094565 h 3094565"/>
              <a:gd name="connsiteX24" fmla="*/ 2324094 w 12192000"/>
              <a:gd name="connsiteY24" fmla="*/ 3050153 h 3094565"/>
              <a:gd name="connsiteX25" fmla="*/ 1464556 w 12192000"/>
              <a:gd name="connsiteY25" fmla="*/ 2345634 h 3094565"/>
              <a:gd name="connsiteX26" fmla="*/ 87831 w 12192000"/>
              <a:gd name="connsiteY26" fmla="*/ 1781918 h 3094565"/>
              <a:gd name="connsiteX27" fmla="*/ 0 w 12192000"/>
              <a:gd name="connsiteY27" fmla="*/ 1778111 h 3094565"/>
              <a:gd name="connsiteX28" fmla="*/ 0 w 12192000"/>
              <a:gd name="connsiteY28" fmla="*/ 7487 h 30945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2192000" h="3094565">
                <a:moveTo>
                  <a:pt x="175194" y="7"/>
                </a:moveTo>
                <a:cubicBezTo>
                  <a:pt x="798430" y="-1252"/>
                  <a:pt x="1795384" y="180104"/>
                  <a:pt x="2680572" y="1156294"/>
                </a:cubicBezTo>
                <a:cubicBezTo>
                  <a:pt x="4096873" y="2718198"/>
                  <a:pt x="5083995" y="2675210"/>
                  <a:pt x="5699157" y="2259657"/>
                </a:cubicBezTo>
                <a:cubicBezTo>
                  <a:pt x="6314314" y="1844105"/>
                  <a:pt x="6915169" y="1013000"/>
                  <a:pt x="7687697" y="1629164"/>
                </a:cubicBezTo>
                <a:cubicBezTo>
                  <a:pt x="8034619" y="1905005"/>
                  <a:pt x="8299282" y="2127110"/>
                  <a:pt x="8553214" y="2256075"/>
                </a:cubicBezTo>
                <a:cubicBezTo>
                  <a:pt x="8796417" y="2327722"/>
                  <a:pt x="9146916" y="2356381"/>
                  <a:pt x="9518874" y="2102034"/>
                </a:cubicBezTo>
                <a:cubicBezTo>
                  <a:pt x="10107211" y="1700811"/>
                  <a:pt x="11067953" y="1102111"/>
                  <a:pt x="12046494" y="1150697"/>
                </a:cubicBezTo>
                <a:lnTo>
                  <a:pt x="12192000" y="1165000"/>
                </a:lnTo>
                <a:lnTo>
                  <a:pt x="12192000" y="1857067"/>
                </a:lnTo>
                <a:lnTo>
                  <a:pt x="12164212" y="1849759"/>
                </a:lnTo>
                <a:cubicBezTo>
                  <a:pt x="11733185" y="1742456"/>
                  <a:pt x="10787644" y="1585280"/>
                  <a:pt x="10119729" y="2044716"/>
                </a:cubicBezTo>
                <a:cubicBezTo>
                  <a:pt x="10541758" y="1976652"/>
                  <a:pt x="10938751" y="2084122"/>
                  <a:pt x="11464499" y="2302645"/>
                </a:cubicBezTo>
                <a:cubicBezTo>
                  <a:pt x="11748832" y="2420863"/>
                  <a:pt x="11972812" y="2456463"/>
                  <a:pt x="12141718" y="2454784"/>
                </a:cubicBezTo>
                <a:lnTo>
                  <a:pt x="12192000" y="2450639"/>
                </a:lnTo>
                <a:lnTo>
                  <a:pt x="12192000" y="3093673"/>
                </a:lnTo>
                <a:lnTo>
                  <a:pt x="12163709" y="3087180"/>
                </a:lnTo>
                <a:cubicBezTo>
                  <a:pt x="12028696" y="3065686"/>
                  <a:pt x="11862834" y="3059417"/>
                  <a:pt x="11669032" y="3088971"/>
                </a:cubicBezTo>
                <a:lnTo>
                  <a:pt x="11640196" y="3094565"/>
                </a:lnTo>
                <a:lnTo>
                  <a:pt x="8186120" y="3094565"/>
                </a:lnTo>
                <a:lnTo>
                  <a:pt x="8185521" y="3094068"/>
                </a:lnTo>
                <a:cubicBezTo>
                  <a:pt x="7199167" y="2306563"/>
                  <a:pt x="6644248" y="2338468"/>
                  <a:pt x="6013887" y="2445939"/>
                </a:cubicBezTo>
                <a:cubicBezTo>
                  <a:pt x="5593647" y="2517586"/>
                  <a:pt x="5257231" y="2813130"/>
                  <a:pt x="4809048" y="3063195"/>
                </a:cubicBezTo>
                <a:lnTo>
                  <a:pt x="4750056" y="3094565"/>
                </a:lnTo>
                <a:lnTo>
                  <a:pt x="2391110" y="3094565"/>
                </a:lnTo>
                <a:lnTo>
                  <a:pt x="2324094" y="3050153"/>
                </a:lnTo>
                <a:cubicBezTo>
                  <a:pt x="2060717" y="2866193"/>
                  <a:pt x="1791808" y="2625057"/>
                  <a:pt x="1464556" y="2345634"/>
                </a:cubicBezTo>
                <a:cubicBezTo>
                  <a:pt x="973679" y="1926499"/>
                  <a:pt x="451117" y="1806602"/>
                  <a:pt x="87831" y="1781918"/>
                </a:cubicBezTo>
                <a:lnTo>
                  <a:pt x="0" y="1778111"/>
                </a:lnTo>
                <a:lnTo>
                  <a:pt x="0" y="7487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600"/>
            </a:lvl1pPr>
          </a:lstStyle>
          <a:p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033B7F6-553C-440D-B1E5-B59BB2B7AA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presentationstemplate.com</a:t>
            </a:r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3051970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 nodePh="1">
                                  <p:stCondLst>
                                    <p:cond delay="15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23E7A42C-442B-4A34-875D-85F10FDF3B3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8955" y="1513322"/>
            <a:ext cx="3466576" cy="2455220"/>
          </a:xfrm>
          <a:custGeom>
            <a:avLst/>
            <a:gdLst>
              <a:gd name="connsiteX0" fmla="*/ 69605 w 3466576"/>
              <a:gd name="connsiteY0" fmla="*/ 0 h 2455220"/>
              <a:gd name="connsiteX1" fmla="*/ 3396971 w 3466576"/>
              <a:gd name="connsiteY1" fmla="*/ 0 h 2455220"/>
              <a:gd name="connsiteX2" fmla="*/ 3466576 w 3466576"/>
              <a:gd name="connsiteY2" fmla="*/ 69605 h 2455220"/>
              <a:gd name="connsiteX3" fmla="*/ 3466576 w 3466576"/>
              <a:gd name="connsiteY3" fmla="*/ 2385615 h 2455220"/>
              <a:gd name="connsiteX4" fmla="*/ 3396971 w 3466576"/>
              <a:gd name="connsiteY4" fmla="*/ 2455220 h 2455220"/>
              <a:gd name="connsiteX5" fmla="*/ 69605 w 3466576"/>
              <a:gd name="connsiteY5" fmla="*/ 2455220 h 2455220"/>
              <a:gd name="connsiteX6" fmla="*/ 0 w 3466576"/>
              <a:gd name="connsiteY6" fmla="*/ 2385615 h 2455220"/>
              <a:gd name="connsiteX7" fmla="*/ 0 w 3466576"/>
              <a:gd name="connsiteY7" fmla="*/ 69605 h 2455220"/>
              <a:gd name="connsiteX8" fmla="*/ 69605 w 3466576"/>
              <a:gd name="connsiteY8" fmla="*/ 0 h 2455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6576" h="2455220">
                <a:moveTo>
                  <a:pt x="69605" y="0"/>
                </a:moveTo>
                <a:lnTo>
                  <a:pt x="3396971" y="0"/>
                </a:lnTo>
                <a:cubicBezTo>
                  <a:pt x="3435413" y="0"/>
                  <a:pt x="3466576" y="31163"/>
                  <a:pt x="3466576" y="69605"/>
                </a:cubicBezTo>
                <a:lnTo>
                  <a:pt x="3466576" y="2385615"/>
                </a:lnTo>
                <a:cubicBezTo>
                  <a:pt x="3466576" y="2424057"/>
                  <a:pt x="3435413" y="2455220"/>
                  <a:pt x="3396971" y="2455220"/>
                </a:cubicBezTo>
                <a:lnTo>
                  <a:pt x="69605" y="2455220"/>
                </a:lnTo>
                <a:cubicBezTo>
                  <a:pt x="31163" y="2455220"/>
                  <a:pt x="0" y="2424057"/>
                  <a:pt x="0" y="2385615"/>
                </a:cubicBezTo>
                <a:lnTo>
                  <a:pt x="0" y="69605"/>
                </a:lnTo>
                <a:cubicBezTo>
                  <a:pt x="0" y="31163"/>
                  <a:pt x="31163" y="0"/>
                  <a:pt x="6960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D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E2BA5090-E401-460D-936B-1779736BB62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362711" y="1513322"/>
            <a:ext cx="3466576" cy="2455220"/>
          </a:xfrm>
          <a:custGeom>
            <a:avLst/>
            <a:gdLst>
              <a:gd name="connsiteX0" fmla="*/ 69605 w 3466576"/>
              <a:gd name="connsiteY0" fmla="*/ 0 h 2455220"/>
              <a:gd name="connsiteX1" fmla="*/ 3396971 w 3466576"/>
              <a:gd name="connsiteY1" fmla="*/ 0 h 2455220"/>
              <a:gd name="connsiteX2" fmla="*/ 3466576 w 3466576"/>
              <a:gd name="connsiteY2" fmla="*/ 69605 h 2455220"/>
              <a:gd name="connsiteX3" fmla="*/ 3466576 w 3466576"/>
              <a:gd name="connsiteY3" fmla="*/ 2385615 h 2455220"/>
              <a:gd name="connsiteX4" fmla="*/ 3396971 w 3466576"/>
              <a:gd name="connsiteY4" fmla="*/ 2455220 h 2455220"/>
              <a:gd name="connsiteX5" fmla="*/ 69605 w 3466576"/>
              <a:gd name="connsiteY5" fmla="*/ 2455220 h 2455220"/>
              <a:gd name="connsiteX6" fmla="*/ 0 w 3466576"/>
              <a:gd name="connsiteY6" fmla="*/ 2385615 h 2455220"/>
              <a:gd name="connsiteX7" fmla="*/ 0 w 3466576"/>
              <a:gd name="connsiteY7" fmla="*/ 69605 h 2455220"/>
              <a:gd name="connsiteX8" fmla="*/ 69605 w 3466576"/>
              <a:gd name="connsiteY8" fmla="*/ 0 h 2455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6576" h="2455220">
                <a:moveTo>
                  <a:pt x="69605" y="0"/>
                </a:moveTo>
                <a:lnTo>
                  <a:pt x="3396971" y="0"/>
                </a:lnTo>
                <a:cubicBezTo>
                  <a:pt x="3435413" y="0"/>
                  <a:pt x="3466576" y="31163"/>
                  <a:pt x="3466576" y="69605"/>
                </a:cubicBezTo>
                <a:lnTo>
                  <a:pt x="3466576" y="2385615"/>
                </a:lnTo>
                <a:cubicBezTo>
                  <a:pt x="3466576" y="2424057"/>
                  <a:pt x="3435413" y="2455220"/>
                  <a:pt x="3396971" y="2455220"/>
                </a:cubicBezTo>
                <a:lnTo>
                  <a:pt x="69605" y="2455220"/>
                </a:lnTo>
                <a:cubicBezTo>
                  <a:pt x="31163" y="2455220"/>
                  <a:pt x="0" y="2424057"/>
                  <a:pt x="0" y="2385615"/>
                </a:cubicBezTo>
                <a:lnTo>
                  <a:pt x="0" y="69605"/>
                </a:lnTo>
                <a:cubicBezTo>
                  <a:pt x="0" y="31163"/>
                  <a:pt x="31163" y="0"/>
                  <a:pt x="6960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D"/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712B96F9-AE95-49A5-B51B-DEE3E61E67D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16468" y="1513322"/>
            <a:ext cx="3466576" cy="2455220"/>
          </a:xfrm>
          <a:custGeom>
            <a:avLst/>
            <a:gdLst>
              <a:gd name="connsiteX0" fmla="*/ 69605 w 3466576"/>
              <a:gd name="connsiteY0" fmla="*/ 0 h 2455220"/>
              <a:gd name="connsiteX1" fmla="*/ 3396971 w 3466576"/>
              <a:gd name="connsiteY1" fmla="*/ 0 h 2455220"/>
              <a:gd name="connsiteX2" fmla="*/ 3466576 w 3466576"/>
              <a:gd name="connsiteY2" fmla="*/ 69605 h 2455220"/>
              <a:gd name="connsiteX3" fmla="*/ 3466576 w 3466576"/>
              <a:gd name="connsiteY3" fmla="*/ 2385615 h 2455220"/>
              <a:gd name="connsiteX4" fmla="*/ 3396971 w 3466576"/>
              <a:gd name="connsiteY4" fmla="*/ 2455220 h 2455220"/>
              <a:gd name="connsiteX5" fmla="*/ 69605 w 3466576"/>
              <a:gd name="connsiteY5" fmla="*/ 2455220 h 2455220"/>
              <a:gd name="connsiteX6" fmla="*/ 0 w 3466576"/>
              <a:gd name="connsiteY6" fmla="*/ 2385615 h 2455220"/>
              <a:gd name="connsiteX7" fmla="*/ 0 w 3466576"/>
              <a:gd name="connsiteY7" fmla="*/ 69605 h 2455220"/>
              <a:gd name="connsiteX8" fmla="*/ 69605 w 3466576"/>
              <a:gd name="connsiteY8" fmla="*/ 0 h 2455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6576" h="2455220">
                <a:moveTo>
                  <a:pt x="69605" y="0"/>
                </a:moveTo>
                <a:lnTo>
                  <a:pt x="3396971" y="0"/>
                </a:lnTo>
                <a:cubicBezTo>
                  <a:pt x="3435413" y="0"/>
                  <a:pt x="3466576" y="31163"/>
                  <a:pt x="3466576" y="69605"/>
                </a:cubicBezTo>
                <a:lnTo>
                  <a:pt x="3466576" y="2385615"/>
                </a:lnTo>
                <a:cubicBezTo>
                  <a:pt x="3466576" y="2424057"/>
                  <a:pt x="3435413" y="2455220"/>
                  <a:pt x="3396971" y="2455220"/>
                </a:cubicBezTo>
                <a:lnTo>
                  <a:pt x="69605" y="2455220"/>
                </a:lnTo>
                <a:cubicBezTo>
                  <a:pt x="31163" y="2455220"/>
                  <a:pt x="0" y="2424057"/>
                  <a:pt x="0" y="2385615"/>
                </a:cubicBezTo>
                <a:lnTo>
                  <a:pt x="0" y="69605"/>
                </a:lnTo>
                <a:cubicBezTo>
                  <a:pt x="0" y="31163"/>
                  <a:pt x="31163" y="0"/>
                  <a:pt x="6960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D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B6DC51D-0644-45A8-AF59-E8E85DE7BF4C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presentationstemplate.com</a:t>
            </a:r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18063527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860A44-9472-FCFE-E839-50CDC1F271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810C47-450D-B343-6774-95CAC5377D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A5B6C5-62CA-37C8-1DB3-0CABF51BFC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E2F3A-2FE4-43BF-922B-92EF97572016}" type="datetimeFigureOut">
              <a:rPr lang="en-US" smtClean="0"/>
              <a:t>6/10/2023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6DE2F5-8B4C-858D-8DF4-F1CAE36305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01CDFE-FC81-A292-7FA5-0C5AF3DC27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A1B10-194F-4FC5-8011-33AF083ACC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59062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09301697-774D-4ECE-B0E3-F0CA86F44EE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89480" y="495301"/>
            <a:ext cx="4610633" cy="5509815"/>
          </a:xfrm>
          <a:custGeom>
            <a:avLst/>
            <a:gdLst>
              <a:gd name="connsiteX0" fmla="*/ 0 w 4610633"/>
              <a:gd name="connsiteY0" fmla="*/ 0 h 5509815"/>
              <a:gd name="connsiteX1" fmla="*/ 4610633 w 4610633"/>
              <a:gd name="connsiteY1" fmla="*/ 0 h 5509815"/>
              <a:gd name="connsiteX2" fmla="*/ 4610633 w 4610633"/>
              <a:gd name="connsiteY2" fmla="*/ 5509815 h 5509815"/>
              <a:gd name="connsiteX3" fmla="*/ 0 w 4610633"/>
              <a:gd name="connsiteY3" fmla="*/ 5509815 h 5509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10633" h="5509815">
                <a:moveTo>
                  <a:pt x="0" y="0"/>
                </a:moveTo>
                <a:lnTo>
                  <a:pt x="4610633" y="0"/>
                </a:lnTo>
                <a:lnTo>
                  <a:pt x="4610633" y="5509815"/>
                </a:lnTo>
                <a:lnTo>
                  <a:pt x="0" y="5509815"/>
                </a:lnTo>
                <a:close/>
              </a:path>
            </a:pathLst>
          </a:custGeom>
          <a:effectLst>
            <a:outerShdw blurRad="1270000" dist="368300" dir="8100000" algn="tr" rotWithShape="0">
              <a:prstClr val="black">
                <a:alpha val="25000"/>
              </a:prst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EA82B2A-D983-48B5-B2E6-B0D2E232C9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presentationstemplate.com</a:t>
            </a:r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2425535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 nodePh="1">
                                  <p:stCondLst>
                                    <p:cond delay="15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30E455DC-3838-4DB8-8D49-6C5A2496793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1"/>
          </a:xfrm>
          <a:custGeom>
            <a:avLst/>
            <a:gdLst>
              <a:gd name="connsiteX0" fmla="*/ 0 w 12192000"/>
              <a:gd name="connsiteY0" fmla="*/ 0 h 6858001"/>
              <a:gd name="connsiteX1" fmla="*/ 12192000 w 12192000"/>
              <a:gd name="connsiteY1" fmla="*/ 0 h 6858001"/>
              <a:gd name="connsiteX2" fmla="*/ 12192000 w 12192000"/>
              <a:gd name="connsiteY2" fmla="*/ 6858001 h 6858001"/>
              <a:gd name="connsiteX3" fmla="*/ 0 w 12192000"/>
              <a:gd name="connsiteY3" fmla="*/ 685800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1">
                <a:moveTo>
                  <a:pt x="0" y="0"/>
                </a:moveTo>
                <a:lnTo>
                  <a:pt x="12192000" y="0"/>
                </a:lnTo>
                <a:lnTo>
                  <a:pt x="12192000" y="6858001"/>
                </a:lnTo>
                <a:lnTo>
                  <a:pt x="0" y="685800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D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F2422E9-2222-4B61-B197-5A93BD2C8E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presentationstemplate.com</a:t>
            </a:r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277301328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A0DE3436-B8DC-492C-B01A-F3FBC8E4791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48144" y="1341"/>
            <a:ext cx="12240144" cy="5706932"/>
          </a:xfrm>
          <a:custGeom>
            <a:avLst/>
            <a:gdLst>
              <a:gd name="connsiteX0" fmla="*/ 0 w 12240144"/>
              <a:gd name="connsiteY0" fmla="*/ 0 h 5706932"/>
              <a:gd name="connsiteX1" fmla="*/ 12240144 w 12240144"/>
              <a:gd name="connsiteY1" fmla="*/ 0 h 5706932"/>
              <a:gd name="connsiteX2" fmla="*/ 12240144 w 12240144"/>
              <a:gd name="connsiteY2" fmla="*/ 3464766 h 5706932"/>
              <a:gd name="connsiteX3" fmla="*/ 12008391 w 12240144"/>
              <a:gd name="connsiteY3" fmla="*/ 3656314 h 5706932"/>
              <a:gd name="connsiteX4" fmla="*/ 6144144 w 12240144"/>
              <a:gd name="connsiteY4" fmla="*/ 5706932 h 5706932"/>
              <a:gd name="connsiteX5" fmla="*/ 29569 w 12240144"/>
              <a:gd name="connsiteY5" fmla="*/ 3449413 h 5706932"/>
              <a:gd name="connsiteX6" fmla="*/ 0 w 12240144"/>
              <a:gd name="connsiteY6" fmla="*/ 3423215 h 5706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240144" h="5706932">
                <a:moveTo>
                  <a:pt x="0" y="0"/>
                </a:moveTo>
                <a:lnTo>
                  <a:pt x="12240144" y="0"/>
                </a:lnTo>
                <a:lnTo>
                  <a:pt x="12240144" y="3464766"/>
                </a:lnTo>
                <a:lnTo>
                  <a:pt x="12008391" y="3656314"/>
                </a:lnTo>
                <a:cubicBezTo>
                  <a:pt x="10400116" y="4939748"/>
                  <a:pt x="8361722" y="5706932"/>
                  <a:pt x="6144144" y="5706932"/>
                </a:cubicBezTo>
                <a:cubicBezTo>
                  <a:pt x="3809851" y="5706932"/>
                  <a:pt x="1674101" y="4856867"/>
                  <a:pt x="29569" y="3449413"/>
                </a:cubicBezTo>
                <a:lnTo>
                  <a:pt x="0" y="342321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316F8E5-4B71-4162-A3E6-AAC2900035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presentationstemplate.com</a:t>
            </a:r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1955985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D8B870BC-AD45-40DF-991F-C80400F0AB5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194757" y="796297"/>
            <a:ext cx="5245592" cy="2537413"/>
          </a:xfrm>
          <a:custGeom>
            <a:avLst/>
            <a:gdLst>
              <a:gd name="connsiteX0" fmla="*/ 0 w 5245592"/>
              <a:gd name="connsiteY0" fmla="*/ 0 h 2537413"/>
              <a:gd name="connsiteX1" fmla="*/ 5245592 w 5245592"/>
              <a:gd name="connsiteY1" fmla="*/ 0 h 2537413"/>
              <a:gd name="connsiteX2" fmla="*/ 5245592 w 5245592"/>
              <a:gd name="connsiteY2" fmla="*/ 2537413 h 2537413"/>
              <a:gd name="connsiteX3" fmla="*/ 0 w 5245592"/>
              <a:gd name="connsiteY3" fmla="*/ 2537413 h 2537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45592" h="2537413">
                <a:moveTo>
                  <a:pt x="0" y="0"/>
                </a:moveTo>
                <a:lnTo>
                  <a:pt x="5245592" y="0"/>
                </a:lnTo>
                <a:lnTo>
                  <a:pt x="5245592" y="2537413"/>
                </a:lnTo>
                <a:lnTo>
                  <a:pt x="0" y="253741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D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ADD72C0-D856-4177-8C53-69E8D89AF8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presentationstemplate.com</a:t>
            </a:r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89176216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179D759-283C-4C3E-BC95-FDE3D11B614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84827" y="3813713"/>
            <a:ext cx="3457527" cy="2204950"/>
          </a:xfrm>
          <a:custGeom>
            <a:avLst/>
            <a:gdLst>
              <a:gd name="connsiteX0" fmla="*/ 88000 w 3457527"/>
              <a:gd name="connsiteY0" fmla="*/ 0 h 2204950"/>
              <a:gd name="connsiteX1" fmla="*/ 3369527 w 3457527"/>
              <a:gd name="connsiteY1" fmla="*/ 0 h 2204950"/>
              <a:gd name="connsiteX2" fmla="*/ 3457527 w 3457527"/>
              <a:gd name="connsiteY2" fmla="*/ 88000 h 2204950"/>
              <a:gd name="connsiteX3" fmla="*/ 3457527 w 3457527"/>
              <a:gd name="connsiteY3" fmla="*/ 2116950 h 2204950"/>
              <a:gd name="connsiteX4" fmla="*/ 3369527 w 3457527"/>
              <a:gd name="connsiteY4" fmla="*/ 2204950 h 2204950"/>
              <a:gd name="connsiteX5" fmla="*/ 88000 w 3457527"/>
              <a:gd name="connsiteY5" fmla="*/ 2204950 h 2204950"/>
              <a:gd name="connsiteX6" fmla="*/ 0 w 3457527"/>
              <a:gd name="connsiteY6" fmla="*/ 2116950 h 2204950"/>
              <a:gd name="connsiteX7" fmla="*/ 0 w 3457527"/>
              <a:gd name="connsiteY7" fmla="*/ 88000 h 2204950"/>
              <a:gd name="connsiteX8" fmla="*/ 88000 w 3457527"/>
              <a:gd name="connsiteY8" fmla="*/ 0 h 2204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57527" h="2204950">
                <a:moveTo>
                  <a:pt x="88000" y="0"/>
                </a:moveTo>
                <a:lnTo>
                  <a:pt x="3369527" y="0"/>
                </a:lnTo>
                <a:cubicBezTo>
                  <a:pt x="3418128" y="0"/>
                  <a:pt x="3457527" y="39399"/>
                  <a:pt x="3457527" y="88000"/>
                </a:cubicBezTo>
                <a:lnTo>
                  <a:pt x="3457527" y="2116950"/>
                </a:lnTo>
                <a:cubicBezTo>
                  <a:pt x="3457527" y="2165551"/>
                  <a:pt x="3418128" y="2204950"/>
                  <a:pt x="3369527" y="2204950"/>
                </a:cubicBezTo>
                <a:lnTo>
                  <a:pt x="88000" y="2204950"/>
                </a:lnTo>
                <a:cubicBezTo>
                  <a:pt x="39399" y="2204950"/>
                  <a:pt x="0" y="2165551"/>
                  <a:pt x="0" y="2116950"/>
                </a:cubicBezTo>
                <a:lnTo>
                  <a:pt x="0" y="88000"/>
                </a:lnTo>
                <a:cubicBezTo>
                  <a:pt x="0" y="39399"/>
                  <a:pt x="39399" y="0"/>
                  <a:pt x="88000" y="0"/>
                </a:cubicBezTo>
                <a:close/>
              </a:path>
            </a:pathLst>
          </a:custGeom>
          <a:effectLst>
            <a:outerShdw blurRad="571500" dist="292100" dir="2700000" algn="tl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CE75BCAE-F7DA-4A34-ACC6-0B202310436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312214" y="3813713"/>
            <a:ext cx="3457527" cy="2204950"/>
          </a:xfrm>
          <a:custGeom>
            <a:avLst/>
            <a:gdLst>
              <a:gd name="connsiteX0" fmla="*/ 88000 w 3457527"/>
              <a:gd name="connsiteY0" fmla="*/ 0 h 2204950"/>
              <a:gd name="connsiteX1" fmla="*/ 3369527 w 3457527"/>
              <a:gd name="connsiteY1" fmla="*/ 0 h 2204950"/>
              <a:gd name="connsiteX2" fmla="*/ 3457527 w 3457527"/>
              <a:gd name="connsiteY2" fmla="*/ 88000 h 2204950"/>
              <a:gd name="connsiteX3" fmla="*/ 3457527 w 3457527"/>
              <a:gd name="connsiteY3" fmla="*/ 2116950 h 2204950"/>
              <a:gd name="connsiteX4" fmla="*/ 3369527 w 3457527"/>
              <a:gd name="connsiteY4" fmla="*/ 2204950 h 2204950"/>
              <a:gd name="connsiteX5" fmla="*/ 88000 w 3457527"/>
              <a:gd name="connsiteY5" fmla="*/ 2204950 h 2204950"/>
              <a:gd name="connsiteX6" fmla="*/ 0 w 3457527"/>
              <a:gd name="connsiteY6" fmla="*/ 2116950 h 2204950"/>
              <a:gd name="connsiteX7" fmla="*/ 0 w 3457527"/>
              <a:gd name="connsiteY7" fmla="*/ 88000 h 2204950"/>
              <a:gd name="connsiteX8" fmla="*/ 88000 w 3457527"/>
              <a:gd name="connsiteY8" fmla="*/ 0 h 2204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57527" h="2204950">
                <a:moveTo>
                  <a:pt x="88000" y="0"/>
                </a:moveTo>
                <a:lnTo>
                  <a:pt x="3369527" y="0"/>
                </a:lnTo>
                <a:cubicBezTo>
                  <a:pt x="3418128" y="0"/>
                  <a:pt x="3457527" y="39399"/>
                  <a:pt x="3457527" y="88000"/>
                </a:cubicBezTo>
                <a:lnTo>
                  <a:pt x="3457527" y="2116950"/>
                </a:lnTo>
                <a:cubicBezTo>
                  <a:pt x="3457527" y="2165551"/>
                  <a:pt x="3418128" y="2204950"/>
                  <a:pt x="3369527" y="2204950"/>
                </a:cubicBezTo>
                <a:lnTo>
                  <a:pt x="88000" y="2204950"/>
                </a:lnTo>
                <a:cubicBezTo>
                  <a:pt x="39399" y="2204950"/>
                  <a:pt x="0" y="2165551"/>
                  <a:pt x="0" y="2116950"/>
                </a:cubicBezTo>
                <a:lnTo>
                  <a:pt x="0" y="88000"/>
                </a:lnTo>
                <a:cubicBezTo>
                  <a:pt x="0" y="39399"/>
                  <a:pt x="39399" y="0"/>
                  <a:pt x="88000" y="0"/>
                </a:cubicBezTo>
                <a:close/>
              </a:path>
            </a:pathLst>
          </a:custGeom>
          <a:effectLst>
            <a:outerShdw blurRad="571500" dist="292100" dir="2700000" algn="tl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355B8D7-20C9-4523-B22D-CAE5B3DA560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presentationstemplate.com</a:t>
            </a:r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1448650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 nodePh="1">
                                  <p:stCondLst>
                                    <p:cond delay="30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 nodePh="1">
                                  <p:stCondLst>
                                    <p:cond delay="37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6DCC5467-AADD-415E-B87E-95DA4FE4403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5157486" cy="6858000"/>
          </a:xfrm>
          <a:custGeom>
            <a:avLst/>
            <a:gdLst>
              <a:gd name="connsiteX0" fmla="*/ 0 w 5157486"/>
              <a:gd name="connsiteY0" fmla="*/ 0 h 6858000"/>
              <a:gd name="connsiteX1" fmla="*/ 3114913 w 5157486"/>
              <a:gd name="connsiteY1" fmla="*/ 0 h 6858000"/>
              <a:gd name="connsiteX2" fmla="*/ 3117383 w 5157486"/>
              <a:gd name="connsiteY2" fmla="*/ 1265 h 6858000"/>
              <a:gd name="connsiteX3" fmla="*/ 5157486 w 5157486"/>
              <a:gd name="connsiteY3" fmla="*/ 3429001 h 6858000"/>
              <a:gd name="connsiteX4" fmla="*/ 3117383 w 5157486"/>
              <a:gd name="connsiteY4" fmla="*/ 6856737 h 6858000"/>
              <a:gd name="connsiteX5" fmla="*/ 3114917 w 5157486"/>
              <a:gd name="connsiteY5" fmla="*/ 6858000 h 6858000"/>
              <a:gd name="connsiteX6" fmla="*/ 0 w 5157486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57486" h="6858000">
                <a:moveTo>
                  <a:pt x="0" y="0"/>
                </a:moveTo>
                <a:lnTo>
                  <a:pt x="3114913" y="0"/>
                </a:lnTo>
                <a:lnTo>
                  <a:pt x="3117383" y="1265"/>
                </a:lnTo>
                <a:cubicBezTo>
                  <a:pt x="4332560" y="661388"/>
                  <a:pt x="5157486" y="1948859"/>
                  <a:pt x="5157486" y="3429001"/>
                </a:cubicBezTo>
                <a:cubicBezTo>
                  <a:pt x="5157486" y="4909143"/>
                  <a:pt x="4332560" y="6196613"/>
                  <a:pt x="3117383" y="6856737"/>
                </a:cubicBezTo>
                <a:lnTo>
                  <a:pt x="3114917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D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1D310FC-E140-403A-AE31-7A45A0BDD3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presentationstemplate.com</a:t>
            </a:r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346786368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DC58053F-6E24-4873-9D0A-A152F9717F9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59899" y="903027"/>
            <a:ext cx="3817078" cy="3709311"/>
          </a:xfrm>
          <a:custGeom>
            <a:avLst/>
            <a:gdLst>
              <a:gd name="connsiteX0" fmla="*/ 0 w 3817078"/>
              <a:gd name="connsiteY0" fmla="*/ 0 h 3709311"/>
              <a:gd name="connsiteX1" fmla="*/ 3817078 w 3817078"/>
              <a:gd name="connsiteY1" fmla="*/ 0 h 3709311"/>
              <a:gd name="connsiteX2" fmla="*/ 3817078 w 3817078"/>
              <a:gd name="connsiteY2" fmla="*/ 3709311 h 3709311"/>
              <a:gd name="connsiteX3" fmla="*/ 0 w 3817078"/>
              <a:gd name="connsiteY3" fmla="*/ 3709311 h 37093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17078" h="3709311">
                <a:moveTo>
                  <a:pt x="0" y="0"/>
                </a:moveTo>
                <a:lnTo>
                  <a:pt x="3817078" y="0"/>
                </a:lnTo>
                <a:lnTo>
                  <a:pt x="3817078" y="3709311"/>
                </a:lnTo>
                <a:lnTo>
                  <a:pt x="0" y="370931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E224C29-C93F-4BF7-86C4-7C246E73B1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presentationstemplate.com</a:t>
            </a:r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2037665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75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DABF6E24-F62A-47E6-8E3B-0C7B685898A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custGeom>
            <a:avLst/>
            <a:gdLst>
              <a:gd name="connsiteX0" fmla="*/ 0 w 12192000"/>
              <a:gd name="connsiteY0" fmla="*/ 0 h 3429000"/>
              <a:gd name="connsiteX1" fmla="*/ 12192000 w 12192000"/>
              <a:gd name="connsiteY1" fmla="*/ 0 h 3429000"/>
              <a:gd name="connsiteX2" fmla="*/ 12192000 w 12192000"/>
              <a:gd name="connsiteY2" fmla="*/ 3429000 h 3429000"/>
              <a:gd name="connsiteX3" fmla="*/ 0 w 121920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429000">
                <a:moveTo>
                  <a:pt x="0" y="0"/>
                </a:moveTo>
                <a:lnTo>
                  <a:pt x="12192000" y="0"/>
                </a:lnTo>
                <a:lnTo>
                  <a:pt x="12192000" y="3429000"/>
                </a:lnTo>
                <a:lnTo>
                  <a:pt x="0" y="3429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82B55B6-5DB9-498B-8F69-64466C3382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presentationstemplate.com</a:t>
            </a:r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4065050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60765A4-DFC0-452B-9EC2-72220CC0DAD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CB84B80-2C43-43EE-8514-768E9A02EE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presentationstemplate.com</a:t>
            </a:r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2981923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09301697-774D-4ECE-B0E3-F0CA86F44EE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89480" y="495301"/>
            <a:ext cx="4610633" cy="5509815"/>
          </a:xfrm>
          <a:custGeom>
            <a:avLst/>
            <a:gdLst>
              <a:gd name="connsiteX0" fmla="*/ 0 w 4610633"/>
              <a:gd name="connsiteY0" fmla="*/ 0 h 5509815"/>
              <a:gd name="connsiteX1" fmla="*/ 4610633 w 4610633"/>
              <a:gd name="connsiteY1" fmla="*/ 0 h 5509815"/>
              <a:gd name="connsiteX2" fmla="*/ 4610633 w 4610633"/>
              <a:gd name="connsiteY2" fmla="*/ 5509815 h 5509815"/>
              <a:gd name="connsiteX3" fmla="*/ 0 w 4610633"/>
              <a:gd name="connsiteY3" fmla="*/ 5509815 h 5509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10633" h="5509815">
                <a:moveTo>
                  <a:pt x="0" y="0"/>
                </a:moveTo>
                <a:lnTo>
                  <a:pt x="4610633" y="0"/>
                </a:lnTo>
                <a:lnTo>
                  <a:pt x="4610633" y="5509815"/>
                </a:lnTo>
                <a:lnTo>
                  <a:pt x="0" y="5509815"/>
                </a:lnTo>
                <a:close/>
              </a:path>
            </a:pathLst>
          </a:custGeom>
          <a:effectLst>
            <a:outerShdw blurRad="1270000" dist="368300" dir="8100000" algn="tr" rotWithShape="0">
              <a:prstClr val="black">
                <a:alpha val="25000"/>
              </a:prst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6E9392-4546-4E4D-A34B-8FFC3C908D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presentationstemplate.com</a:t>
            </a:r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1998386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 nodePh="1">
                                  <p:stCondLst>
                                    <p:cond delay="15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D3F7E-4DE5-92C4-859E-C0FADF0695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83C6DE-44EF-EFF2-41F0-AB530905B4B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CFFC67-2DF5-5C3E-F0B8-9BF7A300A9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FB6662-D9A0-03DE-E912-92F26300C5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E2F3A-2FE4-43BF-922B-92EF97572016}" type="datetimeFigureOut">
              <a:rPr lang="en-US" smtClean="0"/>
              <a:t>6/10/2023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08A31E-E51C-6A1F-1816-5C9E7BE2D6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662550-C29E-3B0B-31BA-CA53AD0E2F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A1B10-194F-4FC5-8011-33AF083ACC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922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F39DC-28B6-19A4-90AC-BDA3B80231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8733E5-B233-E7E0-FEAE-D0AED86107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122375-1605-3F30-62AE-E12A09ED77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4CD5008-452F-5556-37DF-BEB95CA0BE3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E1C41D6-4F74-F2A0-F457-28646C2BDB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50A0E57-B192-ACF3-F140-5BBB22260B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E2F3A-2FE4-43BF-922B-92EF97572016}" type="datetimeFigureOut">
              <a:rPr lang="en-US" smtClean="0"/>
              <a:t>6/10/2023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CAF7D8E-69D8-F809-A294-87BA75156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623D20C-B281-F8BF-03D0-AFC5B31F93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A1B10-194F-4FC5-8011-33AF083ACC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9494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1AA5A0-91A3-01A3-722D-A1278C4DD5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22B66E5-03B8-519D-1CF8-325490E885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E2F3A-2FE4-43BF-922B-92EF97572016}" type="datetimeFigureOut">
              <a:rPr lang="en-US" smtClean="0"/>
              <a:t>6/10/2023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428FE1-C783-6C17-01E5-DFC2FC2AC6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133510-3B1A-1EB5-0CAE-1A3EDCA9F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A1B10-194F-4FC5-8011-33AF083ACC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50858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0193266-8F69-65D7-6A42-C831A8822E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E2F3A-2FE4-43BF-922B-92EF97572016}" type="datetimeFigureOut">
              <a:rPr lang="en-US" smtClean="0"/>
              <a:t>6/10/2023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CADDBDD-063E-33B8-12D7-CC2D1DAE49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00FC7F-79C7-6A90-8098-66EF1EE1F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A1B10-194F-4FC5-8011-33AF083ACC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2348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0D2AA-953C-985E-3F0E-88B33B1F23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10912E-4D5A-C59A-BBF9-4F5A850D4B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F20ADB-A1EE-8868-85D9-22F8F21849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ADC293-252E-EBF8-CB06-8FBBF3F046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E2F3A-2FE4-43BF-922B-92EF97572016}" type="datetimeFigureOut">
              <a:rPr lang="en-US" smtClean="0"/>
              <a:t>6/10/2023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1854C5-2581-714F-1E92-C144973ECD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B15104-84EB-E469-E780-ABC9DDE88C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A1B10-194F-4FC5-8011-33AF083ACC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3029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0DB099-A3EF-883A-3627-1678DCAB8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D035259-1426-3A48-1659-7CCE3A9F94D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D61220-217A-19A5-EF5F-25B6981F89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E27AEF-D749-6A67-61AD-8FB836CCBE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E2F3A-2FE4-43BF-922B-92EF97572016}" type="datetimeFigureOut">
              <a:rPr lang="en-US" smtClean="0"/>
              <a:t>6/10/2023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E45A9D-9FC3-8BF4-7814-6E87F7EAF2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A34A47-DB22-517A-41BC-90A370017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A1B10-194F-4FC5-8011-33AF083ACC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542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18" Type="http://schemas.openxmlformats.org/officeDocument/2006/relationships/slideLayout" Target="../slideLayouts/slideLayout30.xml"/><Relationship Id="rId26" Type="http://schemas.openxmlformats.org/officeDocument/2006/relationships/slideLayout" Target="../slideLayouts/slideLayout38.xml"/><Relationship Id="rId3" Type="http://schemas.openxmlformats.org/officeDocument/2006/relationships/slideLayout" Target="../slideLayouts/slideLayout15.xml"/><Relationship Id="rId21" Type="http://schemas.openxmlformats.org/officeDocument/2006/relationships/slideLayout" Target="../slideLayouts/slideLayout33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9.xml"/><Relationship Id="rId25" Type="http://schemas.openxmlformats.org/officeDocument/2006/relationships/slideLayout" Target="../slideLayouts/slideLayout37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20" Type="http://schemas.openxmlformats.org/officeDocument/2006/relationships/slideLayout" Target="../slideLayouts/slideLayout32.xml"/><Relationship Id="rId29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23" Type="http://schemas.openxmlformats.org/officeDocument/2006/relationships/slideLayout" Target="../slideLayouts/slideLayout35.xml"/><Relationship Id="rId28" Type="http://schemas.openxmlformats.org/officeDocument/2006/relationships/theme" Target="../theme/theme2.xml"/><Relationship Id="rId10" Type="http://schemas.openxmlformats.org/officeDocument/2006/relationships/slideLayout" Target="../slideLayouts/slideLayout22.xml"/><Relationship Id="rId19" Type="http://schemas.openxmlformats.org/officeDocument/2006/relationships/slideLayout" Target="../slideLayouts/slideLayout31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Relationship Id="rId22" Type="http://schemas.openxmlformats.org/officeDocument/2006/relationships/slideLayout" Target="../slideLayouts/slideLayout34.xml"/><Relationship Id="rId27" Type="http://schemas.openxmlformats.org/officeDocument/2006/relationships/slideLayout" Target="../slideLayouts/slideLayout39.xml"/><Relationship Id="rId30" Type="http://schemas.openxmlformats.org/officeDocument/2006/relationships/image" Target="../media/image2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745B593-E8F3-353D-A863-5B584AEF9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4A9B56-8C51-3C97-7BCD-DAC2762F9C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0EEE0E-53A9-82F4-A090-188080E20BE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2E2F3A-2FE4-43BF-922B-92EF97572016}" type="datetimeFigureOut">
              <a:rPr lang="en-US" smtClean="0"/>
              <a:t>6/10/2023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2D5140-AF2D-8DFD-447C-407F1960D0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058222-CA6E-3B03-7EB6-2F1AEE14C9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5A1B10-194F-4FC5-8011-33AF083ACC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4181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DBE00B27-08FF-4C19-9FA7-955AF96E921F}"/>
              </a:ext>
            </a:extLst>
          </p:cNvPr>
          <p:cNvGrpSpPr/>
          <p:nvPr userDrawn="1"/>
        </p:nvGrpSpPr>
        <p:grpSpPr>
          <a:xfrm>
            <a:off x="281792" y="6363431"/>
            <a:ext cx="1092851" cy="178812"/>
            <a:chOff x="10439654" y="436097"/>
            <a:chExt cx="1092851" cy="178812"/>
          </a:xfrm>
        </p:grpSpPr>
        <p:sp>
          <p:nvSpPr>
            <p:cNvPr id="8" name="Freeform 49">
              <a:extLst>
                <a:ext uri="{FF2B5EF4-FFF2-40B4-BE49-F238E27FC236}">
                  <a16:creationId xmlns:a16="http://schemas.microsoft.com/office/drawing/2014/main" id="{0355E617-2D5A-48EE-88AF-9FC7148901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51485" y="437201"/>
              <a:ext cx="181020" cy="177708"/>
            </a:xfrm>
            <a:custGeom>
              <a:avLst/>
              <a:gdLst>
                <a:gd name="T0" fmla="*/ 129903 w 479"/>
                <a:gd name="T1" fmla="*/ 0 h 471"/>
                <a:gd name="T2" fmla="*/ 129903 w 479"/>
                <a:gd name="T3" fmla="*/ 0 h 471"/>
                <a:gd name="T4" fmla="*/ 0 w 479"/>
                <a:gd name="T5" fmla="*/ 125352 h 471"/>
                <a:gd name="T6" fmla="*/ 129903 w 479"/>
                <a:gd name="T7" fmla="*/ 255044 h 471"/>
                <a:gd name="T8" fmla="*/ 259806 w 479"/>
                <a:gd name="T9" fmla="*/ 125352 h 471"/>
                <a:gd name="T10" fmla="*/ 129903 w 479"/>
                <a:gd name="T11" fmla="*/ 0 h 471"/>
                <a:gd name="T12" fmla="*/ 96204 w 479"/>
                <a:gd name="T13" fmla="*/ 183415 h 471"/>
                <a:gd name="T14" fmla="*/ 96204 w 479"/>
                <a:gd name="T15" fmla="*/ 183415 h 471"/>
                <a:gd name="T16" fmla="*/ 72289 w 479"/>
                <a:gd name="T17" fmla="*/ 183415 h 471"/>
                <a:gd name="T18" fmla="*/ 72289 w 479"/>
                <a:gd name="T19" fmla="*/ 96591 h 471"/>
                <a:gd name="T20" fmla="*/ 96204 w 479"/>
                <a:gd name="T21" fmla="*/ 96591 h 471"/>
                <a:gd name="T22" fmla="*/ 96204 w 479"/>
                <a:gd name="T23" fmla="*/ 183415 h 471"/>
                <a:gd name="T24" fmla="*/ 86421 w 479"/>
                <a:gd name="T25" fmla="*/ 86824 h 471"/>
                <a:gd name="T26" fmla="*/ 86421 w 479"/>
                <a:gd name="T27" fmla="*/ 86824 h 471"/>
                <a:gd name="T28" fmla="*/ 72289 w 479"/>
                <a:gd name="T29" fmla="*/ 72715 h 471"/>
                <a:gd name="T30" fmla="*/ 86421 w 479"/>
                <a:gd name="T31" fmla="*/ 58063 h 471"/>
                <a:gd name="T32" fmla="*/ 101096 w 479"/>
                <a:gd name="T33" fmla="*/ 72715 h 471"/>
                <a:gd name="T34" fmla="*/ 86421 w 479"/>
                <a:gd name="T35" fmla="*/ 86824 h 471"/>
                <a:gd name="T36" fmla="*/ 192409 w 479"/>
                <a:gd name="T37" fmla="*/ 183415 h 471"/>
                <a:gd name="T38" fmla="*/ 192409 w 479"/>
                <a:gd name="T39" fmla="*/ 183415 h 471"/>
                <a:gd name="T40" fmla="*/ 168494 w 479"/>
                <a:gd name="T41" fmla="*/ 183415 h 471"/>
                <a:gd name="T42" fmla="*/ 168494 w 479"/>
                <a:gd name="T43" fmla="*/ 135119 h 471"/>
                <a:gd name="T44" fmla="*/ 154362 w 479"/>
                <a:gd name="T45" fmla="*/ 115584 h 471"/>
                <a:gd name="T46" fmla="*/ 139143 w 479"/>
                <a:gd name="T47" fmla="*/ 125352 h 471"/>
                <a:gd name="T48" fmla="*/ 139143 w 479"/>
                <a:gd name="T49" fmla="*/ 130235 h 471"/>
                <a:gd name="T50" fmla="*/ 139143 w 479"/>
                <a:gd name="T51" fmla="*/ 183415 h 471"/>
                <a:gd name="T52" fmla="*/ 115228 w 479"/>
                <a:gd name="T53" fmla="*/ 183415 h 471"/>
                <a:gd name="T54" fmla="*/ 115228 w 479"/>
                <a:gd name="T55" fmla="*/ 125352 h 471"/>
                <a:gd name="T56" fmla="*/ 110336 w 479"/>
                <a:gd name="T57" fmla="*/ 96591 h 471"/>
                <a:gd name="T58" fmla="*/ 134251 w 479"/>
                <a:gd name="T59" fmla="*/ 96591 h 471"/>
                <a:gd name="T60" fmla="*/ 134251 w 479"/>
                <a:gd name="T61" fmla="*/ 106359 h 471"/>
                <a:gd name="T62" fmla="*/ 139143 w 479"/>
                <a:gd name="T63" fmla="*/ 106359 h 471"/>
                <a:gd name="T64" fmla="*/ 163058 w 479"/>
                <a:gd name="T65" fmla="*/ 96591 h 471"/>
                <a:gd name="T66" fmla="*/ 192409 w 479"/>
                <a:gd name="T67" fmla="*/ 130235 h 471"/>
                <a:gd name="T68" fmla="*/ 192409 w 479"/>
                <a:gd name="T69" fmla="*/ 183415 h 471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479" h="471">
                  <a:moveTo>
                    <a:pt x="239" y="0"/>
                  </a:moveTo>
                  <a:lnTo>
                    <a:pt x="239" y="0"/>
                  </a:lnTo>
                  <a:cubicBezTo>
                    <a:pt x="106" y="0"/>
                    <a:pt x="0" y="107"/>
                    <a:pt x="0" y="231"/>
                  </a:cubicBezTo>
                  <a:cubicBezTo>
                    <a:pt x="0" y="364"/>
                    <a:pt x="106" y="470"/>
                    <a:pt x="239" y="470"/>
                  </a:cubicBezTo>
                  <a:cubicBezTo>
                    <a:pt x="372" y="470"/>
                    <a:pt x="478" y="364"/>
                    <a:pt x="478" y="231"/>
                  </a:cubicBezTo>
                  <a:cubicBezTo>
                    <a:pt x="478" y="107"/>
                    <a:pt x="372" y="0"/>
                    <a:pt x="239" y="0"/>
                  </a:cubicBezTo>
                  <a:close/>
                  <a:moveTo>
                    <a:pt x="177" y="338"/>
                  </a:moveTo>
                  <a:lnTo>
                    <a:pt x="177" y="338"/>
                  </a:lnTo>
                  <a:cubicBezTo>
                    <a:pt x="133" y="338"/>
                    <a:pt x="133" y="338"/>
                    <a:pt x="133" y="338"/>
                  </a:cubicBezTo>
                  <a:cubicBezTo>
                    <a:pt x="133" y="178"/>
                    <a:pt x="133" y="178"/>
                    <a:pt x="133" y="178"/>
                  </a:cubicBezTo>
                  <a:cubicBezTo>
                    <a:pt x="177" y="178"/>
                    <a:pt x="177" y="178"/>
                    <a:pt x="177" y="178"/>
                  </a:cubicBezTo>
                  <a:lnTo>
                    <a:pt x="177" y="338"/>
                  </a:lnTo>
                  <a:close/>
                  <a:moveTo>
                    <a:pt x="159" y="160"/>
                  </a:moveTo>
                  <a:lnTo>
                    <a:pt x="159" y="160"/>
                  </a:lnTo>
                  <a:cubicBezTo>
                    <a:pt x="141" y="160"/>
                    <a:pt x="133" y="151"/>
                    <a:pt x="133" y="134"/>
                  </a:cubicBezTo>
                  <a:cubicBezTo>
                    <a:pt x="133" y="125"/>
                    <a:pt x="141" y="107"/>
                    <a:pt x="159" y="107"/>
                  </a:cubicBezTo>
                  <a:cubicBezTo>
                    <a:pt x="168" y="107"/>
                    <a:pt x="177" y="125"/>
                    <a:pt x="186" y="134"/>
                  </a:cubicBezTo>
                  <a:cubicBezTo>
                    <a:pt x="186" y="151"/>
                    <a:pt x="168" y="160"/>
                    <a:pt x="159" y="160"/>
                  </a:cubicBezTo>
                  <a:close/>
                  <a:moveTo>
                    <a:pt x="354" y="338"/>
                  </a:moveTo>
                  <a:lnTo>
                    <a:pt x="354" y="338"/>
                  </a:lnTo>
                  <a:cubicBezTo>
                    <a:pt x="310" y="338"/>
                    <a:pt x="310" y="338"/>
                    <a:pt x="310" y="338"/>
                  </a:cubicBezTo>
                  <a:cubicBezTo>
                    <a:pt x="310" y="249"/>
                    <a:pt x="310" y="249"/>
                    <a:pt x="310" y="249"/>
                  </a:cubicBezTo>
                  <a:cubicBezTo>
                    <a:pt x="310" y="231"/>
                    <a:pt x="300" y="213"/>
                    <a:pt x="284" y="213"/>
                  </a:cubicBezTo>
                  <a:cubicBezTo>
                    <a:pt x="275" y="213"/>
                    <a:pt x="265" y="222"/>
                    <a:pt x="256" y="231"/>
                  </a:cubicBezTo>
                  <a:lnTo>
                    <a:pt x="256" y="240"/>
                  </a:lnTo>
                  <a:cubicBezTo>
                    <a:pt x="256" y="338"/>
                    <a:pt x="256" y="338"/>
                    <a:pt x="256" y="338"/>
                  </a:cubicBezTo>
                  <a:cubicBezTo>
                    <a:pt x="212" y="338"/>
                    <a:pt x="212" y="338"/>
                    <a:pt x="212" y="338"/>
                  </a:cubicBezTo>
                  <a:cubicBezTo>
                    <a:pt x="212" y="231"/>
                    <a:pt x="212" y="231"/>
                    <a:pt x="212" y="231"/>
                  </a:cubicBezTo>
                  <a:cubicBezTo>
                    <a:pt x="212" y="205"/>
                    <a:pt x="212" y="196"/>
                    <a:pt x="203" y="178"/>
                  </a:cubicBezTo>
                  <a:cubicBezTo>
                    <a:pt x="247" y="178"/>
                    <a:pt x="247" y="178"/>
                    <a:pt x="247" y="178"/>
                  </a:cubicBezTo>
                  <a:cubicBezTo>
                    <a:pt x="247" y="196"/>
                    <a:pt x="247" y="196"/>
                    <a:pt x="247" y="196"/>
                  </a:cubicBezTo>
                  <a:cubicBezTo>
                    <a:pt x="256" y="196"/>
                    <a:pt x="256" y="196"/>
                    <a:pt x="256" y="196"/>
                  </a:cubicBezTo>
                  <a:cubicBezTo>
                    <a:pt x="256" y="187"/>
                    <a:pt x="275" y="178"/>
                    <a:pt x="300" y="178"/>
                  </a:cubicBezTo>
                  <a:cubicBezTo>
                    <a:pt x="337" y="178"/>
                    <a:pt x="354" y="196"/>
                    <a:pt x="354" y="240"/>
                  </a:cubicBezTo>
                  <a:lnTo>
                    <a:pt x="354" y="338"/>
                  </a:lnTo>
                  <a:close/>
                </a:path>
              </a:pathLst>
            </a:custGeom>
            <a:solidFill>
              <a:sysClr val="window" lastClr="FFFFFF">
                <a:lumMod val="85000"/>
                <a:alpha val="40000"/>
              </a:sysClr>
            </a:solidFill>
            <a:ln>
              <a:noFill/>
            </a:ln>
            <a:effectLst/>
          </p:spPr>
          <p:txBody>
            <a:bodyPr wrap="none" lIns="34290" tIns="17145" rIns="34290" bIns="17145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" name="Freeform 78">
              <a:extLst>
                <a:ext uri="{FF2B5EF4-FFF2-40B4-BE49-F238E27FC236}">
                  <a16:creationId xmlns:a16="http://schemas.microsoft.com/office/drawing/2014/main" id="{34EDCAE5-2A1C-4FCB-89A2-22D50E3411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7909" y="436097"/>
              <a:ext cx="181020" cy="178812"/>
            </a:xfrm>
            <a:custGeom>
              <a:avLst/>
              <a:gdLst>
                <a:gd name="T0" fmla="*/ 115228 w 479"/>
                <a:gd name="T1" fmla="*/ 92277 h 471"/>
                <a:gd name="T2" fmla="*/ 115228 w 479"/>
                <a:gd name="T3" fmla="*/ 92277 h 471"/>
                <a:gd name="T4" fmla="*/ 100553 w 479"/>
                <a:gd name="T5" fmla="*/ 77535 h 471"/>
                <a:gd name="T6" fmla="*/ 96204 w 479"/>
                <a:gd name="T7" fmla="*/ 77535 h 471"/>
                <a:gd name="T8" fmla="*/ 91313 w 479"/>
                <a:gd name="T9" fmla="*/ 87363 h 471"/>
                <a:gd name="T10" fmla="*/ 91313 w 479"/>
                <a:gd name="T11" fmla="*/ 102106 h 471"/>
                <a:gd name="T12" fmla="*/ 105444 w 479"/>
                <a:gd name="T13" fmla="*/ 116302 h 471"/>
                <a:gd name="T14" fmla="*/ 110336 w 479"/>
                <a:gd name="T15" fmla="*/ 116302 h 471"/>
                <a:gd name="T16" fmla="*/ 115228 w 479"/>
                <a:gd name="T17" fmla="*/ 92277 h 471"/>
                <a:gd name="T18" fmla="*/ 129360 w 479"/>
                <a:gd name="T19" fmla="*/ 0 h 471"/>
                <a:gd name="T20" fmla="*/ 129360 w 479"/>
                <a:gd name="T21" fmla="*/ 0 h 471"/>
                <a:gd name="T22" fmla="*/ 0 w 479"/>
                <a:gd name="T23" fmla="*/ 126130 h 471"/>
                <a:gd name="T24" fmla="*/ 129360 w 479"/>
                <a:gd name="T25" fmla="*/ 256629 h 471"/>
                <a:gd name="T26" fmla="*/ 259806 w 479"/>
                <a:gd name="T27" fmla="*/ 126130 h 471"/>
                <a:gd name="T28" fmla="*/ 129360 w 479"/>
                <a:gd name="T29" fmla="*/ 0 h 471"/>
                <a:gd name="T30" fmla="*/ 120120 w 479"/>
                <a:gd name="T31" fmla="*/ 184554 h 471"/>
                <a:gd name="T32" fmla="*/ 120120 w 479"/>
                <a:gd name="T33" fmla="*/ 184554 h 471"/>
                <a:gd name="T34" fmla="*/ 100553 w 479"/>
                <a:gd name="T35" fmla="*/ 188923 h 471"/>
                <a:gd name="T36" fmla="*/ 100553 w 479"/>
                <a:gd name="T37" fmla="*/ 188923 h 471"/>
                <a:gd name="T38" fmla="*/ 100553 w 479"/>
                <a:gd name="T39" fmla="*/ 188923 h 471"/>
                <a:gd name="T40" fmla="*/ 67397 w 479"/>
                <a:gd name="T41" fmla="*/ 164352 h 471"/>
                <a:gd name="T42" fmla="*/ 105444 w 479"/>
                <a:gd name="T43" fmla="*/ 135413 h 471"/>
                <a:gd name="T44" fmla="*/ 105444 w 479"/>
                <a:gd name="T45" fmla="*/ 135413 h 471"/>
                <a:gd name="T46" fmla="*/ 100553 w 479"/>
                <a:gd name="T47" fmla="*/ 126130 h 471"/>
                <a:gd name="T48" fmla="*/ 100553 w 479"/>
                <a:gd name="T49" fmla="*/ 126130 h 471"/>
                <a:gd name="T50" fmla="*/ 86421 w 479"/>
                <a:gd name="T51" fmla="*/ 121216 h 471"/>
                <a:gd name="T52" fmla="*/ 76637 w 479"/>
                <a:gd name="T53" fmla="*/ 97191 h 471"/>
                <a:gd name="T54" fmla="*/ 105444 w 479"/>
                <a:gd name="T55" fmla="*/ 68252 h 471"/>
                <a:gd name="T56" fmla="*/ 139143 w 479"/>
                <a:gd name="T57" fmla="*/ 68252 h 471"/>
                <a:gd name="T58" fmla="*/ 139143 w 479"/>
                <a:gd name="T59" fmla="*/ 68252 h 471"/>
                <a:gd name="T60" fmla="*/ 129360 w 479"/>
                <a:gd name="T61" fmla="*/ 73167 h 471"/>
                <a:gd name="T62" fmla="*/ 120120 w 479"/>
                <a:gd name="T63" fmla="*/ 73167 h 471"/>
                <a:gd name="T64" fmla="*/ 129360 w 479"/>
                <a:gd name="T65" fmla="*/ 97191 h 471"/>
                <a:gd name="T66" fmla="*/ 125011 w 479"/>
                <a:gd name="T67" fmla="*/ 116302 h 471"/>
                <a:gd name="T68" fmla="*/ 115228 w 479"/>
                <a:gd name="T69" fmla="*/ 126130 h 471"/>
                <a:gd name="T70" fmla="*/ 125011 w 479"/>
                <a:gd name="T71" fmla="*/ 131045 h 471"/>
                <a:gd name="T72" fmla="*/ 139143 w 479"/>
                <a:gd name="T73" fmla="*/ 155069 h 471"/>
                <a:gd name="T74" fmla="*/ 120120 w 479"/>
                <a:gd name="T75" fmla="*/ 184554 h 471"/>
                <a:gd name="T76" fmla="*/ 192409 w 479"/>
                <a:gd name="T77" fmla="*/ 126130 h 471"/>
                <a:gd name="T78" fmla="*/ 192409 w 479"/>
                <a:gd name="T79" fmla="*/ 126130 h 471"/>
                <a:gd name="T80" fmla="*/ 168494 w 479"/>
                <a:gd name="T81" fmla="*/ 126130 h 471"/>
                <a:gd name="T82" fmla="*/ 168494 w 479"/>
                <a:gd name="T83" fmla="*/ 150155 h 471"/>
                <a:gd name="T84" fmla="*/ 158167 w 479"/>
                <a:gd name="T85" fmla="*/ 150155 h 471"/>
                <a:gd name="T86" fmla="*/ 158167 w 479"/>
                <a:gd name="T87" fmla="*/ 126130 h 471"/>
                <a:gd name="T88" fmla="*/ 139143 w 479"/>
                <a:gd name="T89" fmla="*/ 126130 h 471"/>
                <a:gd name="T90" fmla="*/ 139143 w 479"/>
                <a:gd name="T91" fmla="*/ 116302 h 471"/>
                <a:gd name="T92" fmla="*/ 158167 w 479"/>
                <a:gd name="T93" fmla="*/ 116302 h 471"/>
                <a:gd name="T94" fmla="*/ 158167 w 479"/>
                <a:gd name="T95" fmla="*/ 92277 h 471"/>
                <a:gd name="T96" fmla="*/ 168494 w 479"/>
                <a:gd name="T97" fmla="*/ 92277 h 471"/>
                <a:gd name="T98" fmla="*/ 168494 w 479"/>
                <a:gd name="T99" fmla="*/ 116302 h 471"/>
                <a:gd name="T100" fmla="*/ 192409 w 479"/>
                <a:gd name="T101" fmla="*/ 116302 h 471"/>
                <a:gd name="T102" fmla="*/ 192409 w 479"/>
                <a:gd name="T103" fmla="*/ 126130 h 471"/>
                <a:gd name="T104" fmla="*/ 105444 w 479"/>
                <a:gd name="T105" fmla="*/ 145241 h 471"/>
                <a:gd name="T106" fmla="*/ 105444 w 479"/>
                <a:gd name="T107" fmla="*/ 145241 h 471"/>
                <a:gd name="T108" fmla="*/ 105444 w 479"/>
                <a:gd name="T109" fmla="*/ 145241 h 471"/>
                <a:gd name="T110" fmla="*/ 86421 w 479"/>
                <a:gd name="T111" fmla="*/ 150155 h 471"/>
                <a:gd name="T112" fmla="*/ 81529 w 479"/>
                <a:gd name="T113" fmla="*/ 164352 h 471"/>
                <a:gd name="T114" fmla="*/ 105444 w 479"/>
                <a:gd name="T115" fmla="*/ 179094 h 471"/>
                <a:gd name="T116" fmla="*/ 125011 w 479"/>
                <a:gd name="T117" fmla="*/ 159984 h 471"/>
                <a:gd name="T118" fmla="*/ 105444 w 479"/>
                <a:gd name="T119" fmla="*/ 145241 h 471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479" h="471">
                  <a:moveTo>
                    <a:pt x="212" y="169"/>
                  </a:moveTo>
                  <a:lnTo>
                    <a:pt x="212" y="169"/>
                  </a:lnTo>
                  <a:cubicBezTo>
                    <a:pt x="212" y="142"/>
                    <a:pt x="203" y="142"/>
                    <a:pt x="185" y="142"/>
                  </a:cubicBezTo>
                  <a:cubicBezTo>
                    <a:pt x="185" y="142"/>
                    <a:pt x="185" y="142"/>
                    <a:pt x="177" y="142"/>
                  </a:cubicBezTo>
                  <a:cubicBezTo>
                    <a:pt x="177" y="142"/>
                    <a:pt x="168" y="151"/>
                    <a:pt x="168" y="160"/>
                  </a:cubicBezTo>
                  <a:cubicBezTo>
                    <a:pt x="159" y="160"/>
                    <a:pt x="159" y="169"/>
                    <a:pt x="168" y="187"/>
                  </a:cubicBezTo>
                  <a:cubicBezTo>
                    <a:pt x="168" y="195"/>
                    <a:pt x="185" y="213"/>
                    <a:pt x="194" y="213"/>
                  </a:cubicBezTo>
                  <a:cubicBezTo>
                    <a:pt x="194" y="213"/>
                    <a:pt x="194" y="213"/>
                    <a:pt x="203" y="213"/>
                  </a:cubicBezTo>
                  <a:cubicBezTo>
                    <a:pt x="212" y="204"/>
                    <a:pt x="221" y="187"/>
                    <a:pt x="212" y="169"/>
                  </a:cubicBezTo>
                  <a:close/>
                  <a:moveTo>
                    <a:pt x="238" y="0"/>
                  </a:moveTo>
                  <a:lnTo>
                    <a:pt x="238" y="0"/>
                  </a:lnTo>
                  <a:cubicBezTo>
                    <a:pt x="106" y="0"/>
                    <a:pt x="0" y="107"/>
                    <a:pt x="0" y="231"/>
                  </a:cubicBezTo>
                  <a:cubicBezTo>
                    <a:pt x="0" y="363"/>
                    <a:pt x="106" y="470"/>
                    <a:pt x="238" y="470"/>
                  </a:cubicBezTo>
                  <a:cubicBezTo>
                    <a:pt x="372" y="470"/>
                    <a:pt x="478" y="363"/>
                    <a:pt x="478" y="231"/>
                  </a:cubicBezTo>
                  <a:cubicBezTo>
                    <a:pt x="478" y="107"/>
                    <a:pt x="372" y="0"/>
                    <a:pt x="238" y="0"/>
                  </a:cubicBezTo>
                  <a:close/>
                  <a:moveTo>
                    <a:pt x="221" y="338"/>
                  </a:moveTo>
                  <a:lnTo>
                    <a:pt x="221" y="338"/>
                  </a:lnTo>
                  <a:cubicBezTo>
                    <a:pt x="212" y="346"/>
                    <a:pt x="194" y="346"/>
                    <a:pt x="185" y="346"/>
                  </a:cubicBezTo>
                  <a:cubicBezTo>
                    <a:pt x="177" y="346"/>
                    <a:pt x="124" y="346"/>
                    <a:pt x="124" y="301"/>
                  </a:cubicBezTo>
                  <a:cubicBezTo>
                    <a:pt x="124" y="257"/>
                    <a:pt x="177" y="248"/>
                    <a:pt x="194" y="248"/>
                  </a:cubicBezTo>
                  <a:cubicBezTo>
                    <a:pt x="185" y="240"/>
                    <a:pt x="185" y="231"/>
                    <a:pt x="185" y="231"/>
                  </a:cubicBezTo>
                  <a:cubicBezTo>
                    <a:pt x="177" y="231"/>
                    <a:pt x="168" y="222"/>
                    <a:pt x="159" y="222"/>
                  </a:cubicBezTo>
                  <a:cubicBezTo>
                    <a:pt x="141" y="213"/>
                    <a:pt x="141" y="195"/>
                    <a:pt x="141" y="178"/>
                  </a:cubicBezTo>
                  <a:cubicBezTo>
                    <a:pt x="141" y="125"/>
                    <a:pt x="194" y="125"/>
                    <a:pt x="194" y="125"/>
                  </a:cubicBezTo>
                  <a:cubicBezTo>
                    <a:pt x="256" y="125"/>
                    <a:pt x="256" y="125"/>
                    <a:pt x="256" y="125"/>
                  </a:cubicBezTo>
                  <a:cubicBezTo>
                    <a:pt x="256" y="134"/>
                    <a:pt x="238" y="134"/>
                    <a:pt x="238" y="134"/>
                  </a:cubicBezTo>
                  <a:cubicBezTo>
                    <a:pt x="230" y="134"/>
                    <a:pt x="230" y="134"/>
                    <a:pt x="221" y="134"/>
                  </a:cubicBezTo>
                  <a:cubicBezTo>
                    <a:pt x="238" y="142"/>
                    <a:pt x="238" y="160"/>
                    <a:pt x="238" y="178"/>
                  </a:cubicBezTo>
                  <a:cubicBezTo>
                    <a:pt x="238" y="195"/>
                    <a:pt x="230" y="204"/>
                    <a:pt x="230" y="213"/>
                  </a:cubicBezTo>
                  <a:cubicBezTo>
                    <a:pt x="221" y="222"/>
                    <a:pt x="212" y="222"/>
                    <a:pt x="212" y="231"/>
                  </a:cubicBezTo>
                  <a:cubicBezTo>
                    <a:pt x="212" y="231"/>
                    <a:pt x="221" y="240"/>
                    <a:pt x="230" y="240"/>
                  </a:cubicBezTo>
                  <a:cubicBezTo>
                    <a:pt x="238" y="248"/>
                    <a:pt x="256" y="266"/>
                    <a:pt x="256" y="284"/>
                  </a:cubicBezTo>
                  <a:cubicBezTo>
                    <a:pt x="256" y="310"/>
                    <a:pt x="247" y="328"/>
                    <a:pt x="221" y="338"/>
                  </a:cubicBezTo>
                  <a:close/>
                  <a:moveTo>
                    <a:pt x="354" y="231"/>
                  </a:moveTo>
                  <a:lnTo>
                    <a:pt x="354" y="231"/>
                  </a:lnTo>
                  <a:cubicBezTo>
                    <a:pt x="310" y="231"/>
                    <a:pt x="310" y="231"/>
                    <a:pt x="310" y="231"/>
                  </a:cubicBezTo>
                  <a:cubicBezTo>
                    <a:pt x="310" y="275"/>
                    <a:pt x="310" y="275"/>
                    <a:pt x="310" y="275"/>
                  </a:cubicBezTo>
                  <a:cubicBezTo>
                    <a:pt x="291" y="275"/>
                    <a:pt x="291" y="275"/>
                    <a:pt x="291" y="275"/>
                  </a:cubicBezTo>
                  <a:cubicBezTo>
                    <a:pt x="291" y="231"/>
                    <a:pt x="291" y="231"/>
                    <a:pt x="291" y="231"/>
                  </a:cubicBezTo>
                  <a:cubicBezTo>
                    <a:pt x="256" y="231"/>
                    <a:pt x="256" y="231"/>
                    <a:pt x="256" y="231"/>
                  </a:cubicBezTo>
                  <a:cubicBezTo>
                    <a:pt x="256" y="213"/>
                    <a:pt x="256" y="213"/>
                    <a:pt x="256" y="213"/>
                  </a:cubicBezTo>
                  <a:cubicBezTo>
                    <a:pt x="291" y="213"/>
                    <a:pt x="291" y="213"/>
                    <a:pt x="291" y="213"/>
                  </a:cubicBezTo>
                  <a:cubicBezTo>
                    <a:pt x="291" y="169"/>
                    <a:pt x="291" y="169"/>
                    <a:pt x="291" y="169"/>
                  </a:cubicBezTo>
                  <a:cubicBezTo>
                    <a:pt x="310" y="169"/>
                    <a:pt x="310" y="169"/>
                    <a:pt x="310" y="169"/>
                  </a:cubicBezTo>
                  <a:cubicBezTo>
                    <a:pt x="310" y="213"/>
                    <a:pt x="310" y="213"/>
                    <a:pt x="310" y="213"/>
                  </a:cubicBezTo>
                  <a:cubicBezTo>
                    <a:pt x="354" y="213"/>
                    <a:pt x="354" y="213"/>
                    <a:pt x="354" y="213"/>
                  </a:cubicBezTo>
                  <a:lnTo>
                    <a:pt x="354" y="231"/>
                  </a:lnTo>
                  <a:close/>
                  <a:moveTo>
                    <a:pt x="194" y="266"/>
                  </a:moveTo>
                  <a:lnTo>
                    <a:pt x="194" y="266"/>
                  </a:lnTo>
                  <a:cubicBezTo>
                    <a:pt x="177" y="266"/>
                    <a:pt x="168" y="266"/>
                    <a:pt x="159" y="275"/>
                  </a:cubicBezTo>
                  <a:cubicBezTo>
                    <a:pt x="159" y="284"/>
                    <a:pt x="150" y="293"/>
                    <a:pt x="150" y="301"/>
                  </a:cubicBezTo>
                  <a:cubicBezTo>
                    <a:pt x="150" y="319"/>
                    <a:pt x="168" y="328"/>
                    <a:pt x="194" y="328"/>
                  </a:cubicBezTo>
                  <a:cubicBezTo>
                    <a:pt x="221" y="319"/>
                    <a:pt x="230" y="310"/>
                    <a:pt x="230" y="293"/>
                  </a:cubicBezTo>
                  <a:cubicBezTo>
                    <a:pt x="230" y="275"/>
                    <a:pt x="212" y="266"/>
                    <a:pt x="194" y="266"/>
                  </a:cubicBezTo>
                  <a:close/>
                </a:path>
              </a:pathLst>
            </a:custGeom>
            <a:solidFill>
              <a:sysClr val="window" lastClr="FFFFFF">
                <a:lumMod val="85000"/>
                <a:alpha val="40000"/>
              </a:sysClr>
            </a:solidFill>
            <a:ln>
              <a:noFill/>
            </a:ln>
            <a:effectLst/>
          </p:spPr>
          <p:txBody>
            <a:bodyPr wrap="none" lIns="34290" tIns="17145" rIns="34290" bIns="17145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" name="Freeform 79">
              <a:extLst>
                <a:ext uri="{FF2B5EF4-FFF2-40B4-BE49-F238E27FC236}">
                  <a16:creationId xmlns:a16="http://schemas.microsoft.com/office/drawing/2014/main" id="{C2042873-A0D6-4A6C-8A27-1D33D0B228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744333" y="436097"/>
              <a:ext cx="181020" cy="178812"/>
            </a:xfrm>
            <a:custGeom>
              <a:avLst/>
              <a:gdLst>
                <a:gd name="T0" fmla="*/ 130447 w 479"/>
                <a:gd name="T1" fmla="*/ 0 h 471"/>
                <a:gd name="T2" fmla="*/ 130447 w 479"/>
                <a:gd name="T3" fmla="*/ 0 h 471"/>
                <a:gd name="T4" fmla="*/ 0 w 479"/>
                <a:gd name="T5" fmla="*/ 126130 h 471"/>
                <a:gd name="T6" fmla="*/ 130447 w 479"/>
                <a:gd name="T7" fmla="*/ 256629 h 471"/>
                <a:gd name="T8" fmla="*/ 259806 w 479"/>
                <a:gd name="T9" fmla="*/ 126130 h 471"/>
                <a:gd name="T10" fmla="*/ 130447 w 479"/>
                <a:gd name="T11" fmla="*/ 0 h 471"/>
                <a:gd name="T12" fmla="*/ 159254 w 479"/>
                <a:gd name="T13" fmla="*/ 87363 h 471"/>
                <a:gd name="T14" fmla="*/ 159254 w 479"/>
                <a:gd name="T15" fmla="*/ 87363 h 471"/>
                <a:gd name="T16" fmla="*/ 139687 w 479"/>
                <a:gd name="T17" fmla="*/ 87363 h 471"/>
                <a:gd name="T18" fmla="*/ 135339 w 479"/>
                <a:gd name="T19" fmla="*/ 97191 h 471"/>
                <a:gd name="T20" fmla="*/ 135339 w 479"/>
                <a:gd name="T21" fmla="*/ 106474 h 471"/>
                <a:gd name="T22" fmla="*/ 159254 w 479"/>
                <a:gd name="T23" fmla="*/ 106474 h 471"/>
                <a:gd name="T24" fmla="*/ 159254 w 479"/>
                <a:gd name="T25" fmla="*/ 131045 h 471"/>
                <a:gd name="T26" fmla="*/ 135339 w 479"/>
                <a:gd name="T27" fmla="*/ 131045 h 471"/>
                <a:gd name="T28" fmla="*/ 135339 w 479"/>
                <a:gd name="T29" fmla="*/ 188923 h 471"/>
                <a:gd name="T30" fmla="*/ 115772 w 479"/>
                <a:gd name="T31" fmla="*/ 188923 h 471"/>
                <a:gd name="T32" fmla="*/ 115772 w 479"/>
                <a:gd name="T33" fmla="*/ 131045 h 471"/>
                <a:gd name="T34" fmla="*/ 91856 w 479"/>
                <a:gd name="T35" fmla="*/ 131045 h 471"/>
                <a:gd name="T36" fmla="*/ 91856 w 479"/>
                <a:gd name="T37" fmla="*/ 106474 h 471"/>
                <a:gd name="T38" fmla="*/ 115772 w 479"/>
                <a:gd name="T39" fmla="*/ 106474 h 471"/>
                <a:gd name="T40" fmla="*/ 115772 w 479"/>
                <a:gd name="T41" fmla="*/ 97191 h 471"/>
                <a:gd name="T42" fmla="*/ 139687 w 479"/>
                <a:gd name="T43" fmla="*/ 68252 h 471"/>
                <a:gd name="T44" fmla="*/ 159254 w 479"/>
                <a:gd name="T45" fmla="*/ 68252 h 471"/>
                <a:gd name="T46" fmla="*/ 159254 w 479"/>
                <a:gd name="T47" fmla="*/ 87363 h 471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0" t="0" r="r" b="b"/>
              <a:pathLst>
                <a:path w="479" h="471">
                  <a:moveTo>
                    <a:pt x="240" y="0"/>
                  </a:moveTo>
                  <a:lnTo>
                    <a:pt x="240" y="0"/>
                  </a:lnTo>
                  <a:cubicBezTo>
                    <a:pt x="106" y="0"/>
                    <a:pt x="0" y="107"/>
                    <a:pt x="0" y="231"/>
                  </a:cubicBezTo>
                  <a:cubicBezTo>
                    <a:pt x="0" y="363"/>
                    <a:pt x="106" y="470"/>
                    <a:pt x="240" y="470"/>
                  </a:cubicBezTo>
                  <a:cubicBezTo>
                    <a:pt x="372" y="470"/>
                    <a:pt x="478" y="363"/>
                    <a:pt x="478" y="231"/>
                  </a:cubicBezTo>
                  <a:cubicBezTo>
                    <a:pt x="478" y="107"/>
                    <a:pt x="372" y="0"/>
                    <a:pt x="240" y="0"/>
                  </a:cubicBezTo>
                  <a:close/>
                  <a:moveTo>
                    <a:pt x="293" y="160"/>
                  </a:moveTo>
                  <a:lnTo>
                    <a:pt x="293" y="160"/>
                  </a:lnTo>
                  <a:cubicBezTo>
                    <a:pt x="257" y="160"/>
                    <a:pt x="257" y="160"/>
                    <a:pt x="257" y="160"/>
                  </a:cubicBezTo>
                  <a:cubicBezTo>
                    <a:pt x="257" y="160"/>
                    <a:pt x="249" y="169"/>
                    <a:pt x="249" y="178"/>
                  </a:cubicBezTo>
                  <a:cubicBezTo>
                    <a:pt x="249" y="195"/>
                    <a:pt x="249" y="195"/>
                    <a:pt x="249" y="195"/>
                  </a:cubicBezTo>
                  <a:cubicBezTo>
                    <a:pt x="293" y="195"/>
                    <a:pt x="293" y="195"/>
                    <a:pt x="293" y="195"/>
                  </a:cubicBezTo>
                  <a:cubicBezTo>
                    <a:pt x="293" y="240"/>
                    <a:pt x="293" y="240"/>
                    <a:pt x="293" y="240"/>
                  </a:cubicBezTo>
                  <a:cubicBezTo>
                    <a:pt x="249" y="240"/>
                    <a:pt x="249" y="240"/>
                    <a:pt x="249" y="240"/>
                  </a:cubicBezTo>
                  <a:cubicBezTo>
                    <a:pt x="249" y="346"/>
                    <a:pt x="249" y="346"/>
                    <a:pt x="249" y="346"/>
                  </a:cubicBezTo>
                  <a:cubicBezTo>
                    <a:pt x="213" y="346"/>
                    <a:pt x="213" y="346"/>
                    <a:pt x="213" y="346"/>
                  </a:cubicBezTo>
                  <a:cubicBezTo>
                    <a:pt x="213" y="240"/>
                    <a:pt x="213" y="240"/>
                    <a:pt x="213" y="240"/>
                  </a:cubicBezTo>
                  <a:cubicBezTo>
                    <a:pt x="169" y="240"/>
                    <a:pt x="169" y="240"/>
                    <a:pt x="169" y="240"/>
                  </a:cubicBezTo>
                  <a:cubicBezTo>
                    <a:pt x="169" y="195"/>
                    <a:pt x="169" y="195"/>
                    <a:pt x="169" y="195"/>
                  </a:cubicBezTo>
                  <a:cubicBezTo>
                    <a:pt x="213" y="195"/>
                    <a:pt x="213" y="195"/>
                    <a:pt x="213" y="195"/>
                  </a:cubicBezTo>
                  <a:cubicBezTo>
                    <a:pt x="213" y="178"/>
                    <a:pt x="213" y="178"/>
                    <a:pt x="213" y="178"/>
                  </a:cubicBezTo>
                  <a:cubicBezTo>
                    <a:pt x="213" y="151"/>
                    <a:pt x="230" y="125"/>
                    <a:pt x="257" y="125"/>
                  </a:cubicBezTo>
                  <a:cubicBezTo>
                    <a:pt x="293" y="125"/>
                    <a:pt x="293" y="125"/>
                    <a:pt x="293" y="125"/>
                  </a:cubicBezTo>
                  <a:lnTo>
                    <a:pt x="293" y="16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lIns="34290" tIns="17145" rIns="34290" bIns="17145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" name="Freeform 86">
              <a:extLst>
                <a:ext uri="{FF2B5EF4-FFF2-40B4-BE49-F238E27FC236}">
                  <a16:creationId xmlns:a16="http://schemas.microsoft.com/office/drawing/2014/main" id="{77DF883F-AD57-42FF-BC7B-1B2C006CA0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39654" y="436097"/>
              <a:ext cx="182123" cy="178812"/>
            </a:xfrm>
            <a:custGeom>
              <a:avLst/>
              <a:gdLst>
                <a:gd name="T0" fmla="*/ 130423 w 480"/>
                <a:gd name="T1" fmla="*/ 0 h 471"/>
                <a:gd name="T2" fmla="*/ 130423 w 480"/>
                <a:gd name="T3" fmla="*/ 0 h 471"/>
                <a:gd name="T4" fmla="*/ 0 w 480"/>
                <a:gd name="T5" fmla="*/ 126130 h 471"/>
                <a:gd name="T6" fmla="*/ 130423 w 480"/>
                <a:gd name="T7" fmla="*/ 256629 h 471"/>
                <a:gd name="T8" fmla="*/ 261391 w 480"/>
                <a:gd name="T9" fmla="*/ 126130 h 471"/>
                <a:gd name="T10" fmla="*/ 130423 w 480"/>
                <a:gd name="T11" fmla="*/ 0 h 471"/>
                <a:gd name="T12" fmla="*/ 183902 w 480"/>
                <a:gd name="T13" fmla="*/ 106474 h 471"/>
                <a:gd name="T14" fmla="*/ 183902 w 480"/>
                <a:gd name="T15" fmla="*/ 106474 h 471"/>
                <a:gd name="T16" fmla="*/ 183902 w 480"/>
                <a:gd name="T17" fmla="*/ 106474 h 471"/>
                <a:gd name="T18" fmla="*/ 111323 w 480"/>
                <a:gd name="T19" fmla="*/ 179094 h 471"/>
                <a:gd name="T20" fmla="*/ 72578 w 480"/>
                <a:gd name="T21" fmla="*/ 169266 h 471"/>
                <a:gd name="T22" fmla="*/ 77490 w 480"/>
                <a:gd name="T23" fmla="*/ 169266 h 471"/>
                <a:gd name="T24" fmla="*/ 111323 w 480"/>
                <a:gd name="T25" fmla="*/ 159984 h 471"/>
                <a:gd name="T26" fmla="*/ 87312 w 480"/>
                <a:gd name="T27" fmla="*/ 140327 h 471"/>
                <a:gd name="T28" fmla="*/ 92224 w 480"/>
                <a:gd name="T29" fmla="*/ 140327 h 471"/>
                <a:gd name="T30" fmla="*/ 97135 w 480"/>
                <a:gd name="T31" fmla="*/ 140327 h 471"/>
                <a:gd name="T32" fmla="*/ 77490 w 480"/>
                <a:gd name="T33" fmla="*/ 116302 h 471"/>
                <a:gd name="T34" fmla="*/ 77490 w 480"/>
                <a:gd name="T35" fmla="*/ 116302 h 471"/>
                <a:gd name="T36" fmla="*/ 87312 w 480"/>
                <a:gd name="T37" fmla="*/ 116302 h 471"/>
                <a:gd name="T38" fmla="*/ 77490 w 480"/>
                <a:gd name="T39" fmla="*/ 97191 h 471"/>
                <a:gd name="T40" fmla="*/ 82401 w 480"/>
                <a:gd name="T41" fmla="*/ 82449 h 471"/>
                <a:gd name="T42" fmla="*/ 130423 w 480"/>
                <a:gd name="T43" fmla="*/ 111388 h 471"/>
                <a:gd name="T44" fmla="*/ 130423 w 480"/>
                <a:gd name="T45" fmla="*/ 106474 h 471"/>
                <a:gd name="T46" fmla="*/ 159345 w 480"/>
                <a:gd name="T47" fmla="*/ 77535 h 471"/>
                <a:gd name="T48" fmla="*/ 174079 w 480"/>
                <a:gd name="T49" fmla="*/ 87363 h 471"/>
                <a:gd name="T50" fmla="*/ 193724 w 480"/>
                <a:gd name="T51" fmla="*/ 82449 h 471"/>
                <a:gd name="T52" fmla="*/ 183902 w 480"/>
                <a:gd name="T53" fmla="*/ 97191 h 471"/>
                <a:gd name="T54" fmla="*/ 198636 w 480"/>
                <a:gd name="T55" fmla="*/ 92277 h 471"/>
                <a:gd name="T56" fmla="*/ 183902 w 480"/>
                <a:gd name="T57" fmla="*/ 106474 h 471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480" h="471">
                  <a:moveTo>
                    <a:pt x="239" y="0"/>
                  </a:moveTo>
                  <a:lnTo>
                    <a:pt x="239" y="0"/>
                  </a:lnTo>
                  <a:cubicBezTo>
                    <a:pt x="107" y="0"/>
                    <a:pt x="0" y="107"/>
                    <a:pt x="0" y="231"/>
                  </a:cubicBezTo>
                  <a:cubicBezTo>
                    <a:pt x="0" y="363"/>
                    <a:pt x="107" y="470"/>
                    <a:pt x="239" y="470"/>
                  </a:cubicBezTo>
                  <a:cubicBezTo>
                    <a:pt x="372" y="470"/>
                    <a:pt x="479" y="363"/>
                    <a:pt x="479" y="231"/>
                  </a:cubicBezTo>
                  <a:cubicBezTo>
                    <a:pt x="479" y="107"/>
                    <a:pt x="372" y="0"/>
                    <a:pt x="239" y="0"/>
                  </a:cubicBezTo>
                  <a:close/>
                  <a:moveTo>
                    <a:pt x="337" y="195"/>
                  </a:moveTo>
                  <a:lnTo>
                    <a:pt x="337" y="195"/>
                  </a:lnTo>
                  <a:cubicBezTo>
                    <a:pt x="337" y="257"/>
                    <a:pt x="292" y="328"/>
                    <a:pt x="204" y="328"/>
                  </a:cubicBezTo>
                  <a:cubicBezTo>
                    <a:pt x="178" y="328"/>
                    <a:pt x="151" y="319"/>
                    <a:pt x="133" y="310"/>
                  </a:cubicBezTo>
                  <a:lnTo>
                    <a:pt x="142" y="310"/>
                  </a:lnTo>
                  <a:cubicBezTo>
                    <a:pt x="160" y="310"/>
                    <a:pt x="186" y="301"/>
                    <a:pt x="204" y="293"/>
                  </a:cubicBezTo>
                  <a:cubicBezTo>
                    <a:pt x="178" y="293"/>
                    <a:pt x="160" y="275"/>
                    <a:pt x="160" y="257"/>
                  </a:cubicBezTo>
                  <a:cubicBezTo>
                    <a:pt x="160" y="257"/>
                    <a:pt x="160" y="257"/>
                    <a:pt x="169" y="257"/>
                  </a:cubicBezTo>
                  <a:lnTo>
                    <a:pt x="178" y="257"/>
                  </a:lnTo>
                  <a:cubicBezTo>
                    <a:pt x="160" y="248"/>
                    <a:pt x="142" y="231"/>
                    <a:pt x="142" y="213"/>
                  </a:cubicBezTo>
                  <a:cubicBezTo>
                    <a:pt x="142" y="213"/>
                    <a:pt x="151" y="213"/>
                    <a:pt x="160" y="213"/>
                  </a:cubicBezTo>
                  <a:cubicBezTo>
                    <a:pt x="151" y="204"/>
                    <a:pt x="142" y="195"/>
                    <a:pt x="142" y="178"/>
                  </a:cubicBezTo>
                  <a:cubicBezTo>
                    <a:pt x="142" y="169"/>
                    <a:pt x="142" y="160"/>
                    <a:pt x="151" y="151"/>
                  </a:cubicBezTo>
                  <a:cubicBezTo>
                    <a:pt x="169" y="178"/>
                    <a:pt x="204" y="204"/>
                    <a:pt x="239" y="204"/>
                  </a:cubicBezTo>
                  <a:cubicBezTo>
                    <a:pt x="239" y="195"/>
                    <a:pt x="239" y="195"/>
                    <a:pt x="239" y="195"/>
                  </a:cubicBezTo>
                  <a:cubicBezTo>
                    <a:pt x="239" y="169"/>
                    <a:pt x="266" y="142"/>
                    <a:pt x="292" y="142"/>
                  </a:cubicBezTo>
                  <a:cubicBezTo>
                    <a:pt x="301" y="142"/>
                    <a:pt x="319" y="151"/>
                    <a:pt x="319" y="160"/>
                  </a:cubicBezTo>
                  <a:cubicBezTo>
                    <a:pt x="337" y="160"/>
                    <a:pt x="346" y="151"/>
                    <a:pt x="355" y="151"/>
                  </a:cubicBezTo>
                  <a:cubicBezTo>
                    <a:pt x="346" y="160"/>
                    <a:pt x="346" y="169"/>
                    <a:pt x="337" y="178"/>
                  </a:cubicBezTo>
                  <a:cubicBezTo>
                    <a:pt x="346" y="178"/>
                    <a:pt x="355" y="169"/>
                    <a:pt x="364" y="169"/>
                  </a:cubicBezTo>
                  <a:cubicBezTo>
                    <a:pt x="355" y="178"/>
                    <a:pt x="346" y="187"/>
                    <a:pt x="337" y="195"/>
                  </a:cubicBezTo>
                  <a:close/>
                </a:path>
              </a:pathLst>
            </a:custGeom>
            <a:solidFill>
              <a:sysClr val="window" lastClr="FFFFFF">
                <a:lumMod val="85000"/>
                <a:alpha val="40000"/>
              </a:sysClr>
            </a:solidFill>
            <a:ln>
              <a:noFill/>
            </a:ln>
            <a:effectLst/>
          </p:spPr>
          <p:txBody>
            <a:bodyPr wrap="none" lIns="34290" tIns="17145" rIns="34290" bIns="17145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438B2031-6770-4DA9-8BCA-DED5DBE2BC0A}"/>
              </a:ext>
            </a:extLst>
          </p:cNvPr>
          <p:cNvSpPr txBox="1"/>
          <p:nvPr userDrawn="1"/>
        </p:nvSpPr>
        <p:spPr>
          <a:xfrm>
            <a:off x="11281272" y="6311410"/>
            <a:ext cx="826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EEE9B2C3-FEC2-44C0-85D0-2908C08462D1}" type="slidenum">
              <a:rPr lang="en-US" sz="2400">
                <a:solidFill>
                  <a:srgbClr val="000000">
                    <a:lumMod val="65000"/>
                    <a:lumOff val="35000"/>
                  </a:srgbClr>
                </a:solidFill>
                <a:latin typeface="Orbitron Black"/>
                <a:ea typeface="黑体"/>
              </a:rPr>
              <a:pPr algn="ctr"/>
              <a:t>‹#›</a:t>
            </a:fld>
            <a:endParaRPr lang="en-US" sz="3600" dirty="0">
              <a:solidFill>
                <a:srgbClr val="000000">
                  <a:lumMod val="65000"/>
                  <a:lumOff val="35000"/>
                </a:srgbClr>
              </a:solidFill>
              <a:latin typeface="Orbitron Black"/>
              <a:ea typeface="黑体"/>
            </a:endParaRP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826AFD08-C824-471A-908C-FE70B94C0BA5}"/>
              </a:ext>
            </a:extLst>
          </p:cNvPr>
          <p:cNvPicPr>
            <a:picLocks noChangeAspect="1"/>
          </p:cNvPicPr>
          <p:nvPr userDrawn="1"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280489" y="241234"/>
            <a:ext cx="676774" cy="235082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3CFB6A9-AAEB-4ED0-8BBD-878D73FDCB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presentationstemplate.com</a:t>
            </a:r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26854512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  <p:sldLayoutId id="2147483677" r:id="rId15"/>
    <p:sldLayoutId id="2147483678" r:id="rId16"/>
    <p:sldLayoutId id="2147483679" r:id="rId17"/>
    <p:sldLayoutId id="2147483680" r:id="rId18"/>
    <p:sldLayoutId id="2147483681" r:id="rId19"/>
    <p:sldLayoutId id="2147483682" r:id="rId20"/>
    <p:sldLayoutId id="2147483683" r:id="rId21"/>
    <p:sldLayoutId id="2147483684" r:id="rId22"/>
    <p:sldLayoutId id="2147483686" r:id="rId23"/>
    <p:sldLayoutId id="2147483687" r:id="rId24"/>
    <p:sldLayoutId id="2147483688" r:id="rId25"/>
    <p:sldLayoutId id="2147483689" r:id="rId26"/>
    <p:sldLayoutId id="2147483690" r:id="rId27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3.png"/><Relationship Id="rId5" Type="http://schemas.microsoft.com/office/2011/relationships/webextension" Target="../webextensions/webextension6.xml"/><Relationship Id="rId4" Type="http://schemas.openxmlformats.org/officeDocument/2006/relationships/image" Target="../media/image2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4.png"/><Relationship Id="rId5" Type="http://schemas.microsoft.com/office/2011/relationships/webextension" Target="../webextensions/webextension7.xml"/><Relationship Id="rId4" Type="http://schemas.openxmlformats.org/officeDocument/2006/relationships/image" Target="../media/image2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16.png"/><Relationship Id="rId5" Type="http://schemas.microsoft.com/office/2011/relationships/webextension" Target="../webextensions/webextension8.xml"/><Relationship Id="rId4" Type="http://schemas.openxmlformats.org/officeDocument/2006/relationships/image" Target="../media/image2.sv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11/relationships/webextension" Target="../webextensions/webextension9.xm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18.png"/><Relationship Id="rId5" Type="http://schemas.microsoft.com/office/2011/relationships/webextension" Target="../webextensions/webextension10.xml"/><Relationship Id="rId4" Type="http://schemas.openxmlformats.org/officeDocument/2006/relationships/image" Target="../media/image2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9.png"/><Relationship Id="rId7" Type="http://schemas.openxmlformats.org/officeDocument/2006/relationships/image" Target="../media/image2.sv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23.png"/><Relationship Id="rId7" Type="http://schemas.openxmlformats.org/officeDocument/2006/relationships/image" Target="../media/image21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22.png"/><Relationship Id="rId9" Type="http://schemas.openxmlformats.org/officeDocument/2006/relationships/image" Target="../media/image2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2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5.png"/><Relationship Id="rId5" Type="http://schemas.openxmlformats.org/officeDocument/2006/relationships/image" Target="../media/image6.png"/><Relationship Id="rId4" Type="http://schemas.openxmlformats.org/officeDocument/2006/relationships/image" Target="../media/image2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2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8.png"/><Relationship Id="rId5" Type="http://schemas.microsoft.com/office/2011/relationships/webextension" Target="../webextensions/webextension1.xml"/><Relationship Id="rId4" Type="http://schemas.openxmlformats.org/officeDocument/2006/relationships/image" Target="../media/image2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9.png"/><Relationship Id="rId5" Type="http://schemas.microsoft.com/office/2011/relationships/webextension" Target="../webextensions/webextension2.xml"/><Relationship Id="rId4" Type="http://schemas.openxmlformats.org/officeDocument/2006/relationships/image" Target="../media/image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0.png"/><Relationship Id="rId5" Type="http://schemas.microsoft.com/office/2011/relationships/webextension" Target="../webextensions/webextension3.xml"/><Relationship Id="rId4" Type="http://schemas.openxmlformats.org/officeDocument/2006/relationships/image" Target="../media/image2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11.png"/><Relationship Id="rId5" Type="http://schemas.microsoft.com/office/2011/relationships/webextension" Target="../webextensions/webextension4.xml"/><Relationship Id="rId4" Type="http://schemas.openxmlformats.org/officeDocument/2006/relationships/image" Target="../media/image2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12.png"/><Relationship Id="rId5" Type="http://schemas.microsoft.com/office/2011/relationships/webextension" Target="../webextensions/webextension5.xml"/><Relationship Id="rId4" Type="http://schemas.openxmlformats.org/officeDocument/2006/relationships/image" Target="../media/image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>
            <a:extLst>
              <a:ext uri="{FF2B5EF4-FFF2-40B4-BE49-F238E27FC236}">
                <a16:creationId xmlns:a16="http://schemas.microsoft.com/office/drawing/2014/main" id="{DFDA4E6D-F9B8-4B57-95DD-3B3B9507AEF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70" b="7770"/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7AAF0434-8AFD-484D-97E2-638CF978286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85B92A6-C227-47D8-B57A-B23E09A698B1}"/>
              </a:ext>
            </a:extLst>
          </p:cNvPr>
          <p:cNvGrpSpPr/>
          <p:nvPr/>
        </p:nvGrpSpPr>
        <p:grpSpPr>
          <a:xfrm>
            <a:off x="1066680" y="2374464"/>
            <a:ext cx="5689378" cy="2158027"/>
            <a:chOff x="679545" y="2335725"/>
            <a:chExt cx="6789277" cy="2575228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DBDF6F8-2697-40FB-A73D-68A64ABC7C0C}"/>
                </a:ext>
              </a:extLst>
            </p:cNvPr>
            <p:cNvSpPr txBox="1"/>
            <p:nvPr/>
          </p:nvSpPr>
          <p:spPr>
            <a:xfrm>
              <a:off x="679545" y="4360036"/>
              <a:ext cx="6789277" cy="5509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30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Light" panose="020B0502040204020203" pitchFamily="34" charset="0"/>
                  <a:ea typeface="+mn-ea"/>
                  <a:cs typeface="Segoe UI Light" panose="020B0502040204020203" pitchFamily="34" charset="0"/>
                </a:rPr>
                <a:t>Supply and Demand Gap Analysis</a:t>
              </a:r>
            </a:p>
          </p:txBody>
        </p:sp>
        <p:pic>
          <p:nvPicPr>
            <p:cNvPr id="20" name="Graphic 19">
              <a:extLst>
                <a:ext uri="{FF2B5EF4-FFF2-40B4-BE49-F238E27FC236}">
                  <a16:creationId xmlns:a16="http://schemas.microsoft.com/office/drawing/2014/main" id="{00C46697-A9D3-4198-B744-B240FFB9281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lum bright="10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79545" y="2335725"/>
              <a:ext cx="5029320" cy="1746966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193871E5-D3EC-4625-8B32-B88B732A8EAE}"/>
              </a:ext>
            </a:extLst>
          </p:cNvPr>
          <p:cNvSpPr txBox="1"/>
          <p:nvPr/>
        </p:nvSpPr>
        <p:spPr>
          <a:xfrm>
            <a:off x="823767" y="5257519"/>
            <a:ext cx="39059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b="1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By Nitish varma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1422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Placeholder 61">
            <a:extLst>
              <a:ext uri="{FF2B5EF4-FFF2-40B4-BE49-F238E27FC236}">
                <a16:creationId xmlns:a16="http://schemas.microsoft.com/office/drawing/2014/main" id="{9AB5414B-AE00-48A8-9AB6-1B0E50D4577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70" b="7770"/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67C79BF9-1D34-43F7-A075-62F83C6AA24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3">
                  <a:lumMod val="90000"/>
                  <a:lumOff val="10000"/>
                </a:schemeClr>
              </a:gs>
              <a:gs pos="0">
                <a:schemeClr val="accent3">
                  <a:alpha val="8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DCE9B5E-CF10-4F4A-8CD7-A8A25972BB40}"/>
              </a:ext>
            </a:extLst>
          </p:cNvPr>
          <p:cNvCxnSpPr>
            <a:cxnSpLocks/>
          </p:cNvCxnSpPr>
          <p:nvPr/>
        </p:nvCxnSpPr>
        <p:spPr>
          <a:xfrm>
            <a:off x="6521622" y="4257356"/>
            <a:ext cx="4524910" cy="0"/>
          </a:xfrm>
          <a:prstGeom prst="line">
            <a:avLst/>
          </a:prstGeom>
          <a:ln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909C58A2-12B6-4A37-BC5B-486F6C5DDAF1}"/>
              </a:ext>
            </a:extLst>
          </p:cNvPr>
          <p:cNvGrpSpPr/>
          <p:nvPr/>
        </p:nvGrpSpPr>
        <p:grpSpPr>
          <a:xfrm>
            <a:off x="1032578" y="753979"/>
            <a:ext cx="10126844" cy="5350042"/>
            <a:chOff x="1032578" y="753979"/>
            <a:chExt cx="10126844" cy="5350042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27D8FCD5-6A51-4F60-BE58-F4759366F97D}"/>
                </a:ext>
              </a:extLst>
            </p:cNvPr>
            <p:cNvSpPr/>
            <p:nvPr/>
          </p:nvSpPr>
          <p:spPr>
            <a:xfrm>
              <a:off x="1032578" y="753979"/>
              <a:ext cx="10126844" cy="5350042"/>
            </a:xfrm>
            <a:prstGeom prst="roundRect">
              <a:avLst>
                <a:gd name="adj" fmla="val 1480"/>
              </a:avLst>
            </a:prstGeom>
            <a:solidFill>
              <a:schemeClr val="accent3"/>
            </a:solidFill>
            <a:ln>
              <a:noFill/>
            </a:ln>
            <a:effectLst>
              <a:outerShdw blurRad="939800" dist="609600" dir="2700000" sx="99000" sy="99000" algn="tl" rotWithShape="0">
                <a:prstClr val="black">
                  <a:alpha val="4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endParaRPr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E6055B4D-A8B2-477B-92A6-A0AE9A55D3FA}"/>
                </a:ext>
              </a:extLst>
            </p:cNvPr>
            <p:cNvSpPr/>
            <p:nvPr/>
          </p:nvSpPr>
          <p:spPr>
            <a:xfrm>
              <a:off x="1551477" y="1019914"/>
              <a:ext cx="4636615" cy="4818172"/>
            </a:xfrm>
            <a:prstGeom prst="roundRect">
              <a:avLst>
                <a:gd name="adj" fmla="val 801"/>
              </a:avLst>
            </a:prstGeom>
            <a:solidFill>
              <a:schemeClr val="bg1">
                <a:alpha val="22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endParaRP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AFF3E5BF-7235-4140-99FA-AD14494ECDC5}"/>
                </a:ext>
              </a:extLst>
            </p:cNvPr>
            <p:cNvGrpSpPr/>
            <p:nvPr/>
          </p:nvGrpSpPr>
          <p:grpSpPr>
            <a:xfrm>
              <a:off x="6613783" y="1036207"/>
              <a:ext cx="4346938" cy="4018918"/>
              <a:chOff x="6934334" y="1036207"/>
              <a:chExt cx="4346938" cy="4018918"/>
            </a:xfrm>
          </p:grpSpPr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7EF536FD-7A92-46BD-876D-2DAAD550A988}"/>
                  </a:ext>
                </a:extLst>
              </p:cNvPr>
              <p:cNvSpPr txBox="1"/>
              <p:nvPr/>
            </p:nvSpPr>
            <p:spPr>
              <a:xfrm>
                <a:off x="6934334" y="1036207"/>
                <a:ext cx="4346938" cy="18762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36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Orbitron Black"/>
                    <a:ea typeface="黑体"/>
                    <a:cs typeface="+mn-cs"/>
                  </a:rPr>
                  <a:t>Frequency of Airport Pick-up Points based on Time of the Day and Status</a:t>
                </a:r>
              </a:p>
            </p:txBody>
          </p:sp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6E1F7023-264A-40CB-92AB-AD20F16E4D81}"/>
                  </a:ext>
                </a:extLst>
              </p:cNvPr>
              <p:cNvGrpSpPr/>
              <p:nvPr/>
            </p:nvGrpSpPr>
            <p:grpSpPr>
              <a:xfrm>
                <a:off x="7033412" y="2926801"/>
                <a:ext cx="4247860" cy="585417"/>
                <a:chOff x="7033412" y="2926801"/>
                <a:chExt cx="4247860" cy="585417"/>
              </a:xfrm>
            </p:grpSpPr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409123FF-BBFF-44B0-A4A0-4DBB0DA629DB}"/>
                    </a:ext>
                  </a:extLst>
                </p:cNvPr>
                <p:cNvSpPr txBox="1"/>
                <p:nvPr/>
              </p:nvSpPr>
              <p:spPr>
                <a:xfrm>
                  <a:off x="7297477" y="2926801"/>
                  <a:ext cx="3983795" cy="58541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Segoe UI Light"/>
                      <a:ea typeface="黑体"/>
                      <a:cs typeface="+mn-cs"/>
                    </a:rPr>
                    <a:t>Morning time: The most popular time period, indicating high demand in the morning.</a:t>
                  </a:r>
                </a:p>
              </p:txBody>
            </p:sp>
            <p:sp>
              <p:nvSpPr>
                <p:cNvPr id="52" name="Freeform 45">
                  <a:extLst>
                    <a:ext uri="{FF2B5EF4-FFF2-40B4-BE49-F238E27FC236}">
                      <a16:creationId xmlns:a16="http://schemas.microsoft.com/office/drawing/2014/main" id="{7C99468A-16E0-4A42-8968-D36DE5C5856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7033412" y="3006702"/>
                  <a:ext cx="167082" cy="167082"/>
                </a:xfrm>
                <a:custGeom>
                  <a:avLst/>
                  <a:gdLst>
                    <a:gd name="T0" fmla="*/ 92739 w 55"/>
                    <a:gd name="T1" fmla="*/ 188912 h 55"/>
                    <a:gd name="T2" fmla="*/ 0 w 55"/>
                    <a:gd name="T3" fmla="*/ 92739 h 55"/>
                    <a:gd name="T4" fmla="*/ 92739 w 55"/>
                    <a:gd name="T5" fmla="*/ 0 h 55"/>
                    <a:gd name="T6" fmla="*/ 188912 w 55"/>
                    <a:gd name="T7" fmla="*/ 92739 h 55"/>
                    <a:gd name="T8" fmla="*/ 92739 w 55"/>
                    <a:gd name="T9" fmla="*/ 188912 h 55"/>
                    <a:gd name="T10" fmla="*/ 154564 w 55"/>
                    <a:gd name="T11" fmla="*/ 68695 h 55"/>
                    <a:gd name="T12" fmla="*/ 144260 w 55"/>
                    <a:gd name="T13" fmla="*/ 58391 h 55"/>
                    <a:gd name="T14" fmla="*/ 137391 w 55"/>
                    <a:gd name="T15" fmla="*/ 54956 h 55"/>
                    <a:gd name="T16" fmla="*/ 130521 w 55"/>
                    <a:gd name="T17" fmla="*/ 58391 h 55"/>
                    <a:gd name="T18" fmla="*/ 82434 w 55"/>
                    <a:gd name="T19" fmla="*/ 106478 h 55"/>
                    <a:gd name="T20" fmla="*/ 54956 w 55"/>
                    <a:gd name="T21" fmla="*/ 79000 h 55"/>
                    <a:gd name="T22" fmla="*/ 48087 w 55"/>
                    <a:gd name="T23" fmla="*/ 75565 h 55"/>
                    <a:gd name="T24" fmla="*/ 44652 w 55"/>
                    <a:gd name="T25" fmla="*/ 79000 h 55"/>
                    <a:gd name="T26" fmla="*/ 30913 w 55"/>
                    <a:gd name="T27" fmla="*/ 89304 h 55"/>
                    <a:gd name="T28" fmla="*/ 30913 w 55"/>
                    <a:gd name="T29" fmla="*/ 96173 h 55"/>
                    <a:gd name="T30" fmla="*/ 30913 w 55"/>
                    <a:gd name="T31" fmla="*/ 103043 h 55"/>
                    <a:gd name="T32" fmla="*/ 75565 w 55"/>
                    <a:gd name="T33" fmla="*/ 147695 h 55"/>
                    <a:gd name="T34" fmla="*/ 82434 w 55"/>
                    <a:gd name="T35" fmla="*/ 147695 h 55"/>
                    <a:gd name="T36" fmla="*/ 89304 w 55"/>
                    <a:gd name="T37" fmla="*/ 147695 h 55"/>
                    <a:gd name="T38" fmla="*/ 154564 w 55"/>
                    <a:gd name="T39" fmla="*/ 79000 h 55"/>
                    <a:gd name="T40" fmla="*/ 157999 w 55"/>
                    <a:gd name="T41" fmla="*/ 75565 h 55"/>
                    <a:gd name="T42" fmla="*/ 154564 w 55"/>
                    <a:gd name="T43" fmla="*/ 68695 h 55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</a:gdLst>
                  <a:ahLst/>
                  <a:cxnLst>
                    <a:cxn ang="T44">
                      <a:pos x="T0" y="T1"/>
                    </a:cxn>
                    <a:cxn ang="T45">
                      <a:pos x="T2" y="T3"/>
                    </a:cxn>
                    <a:cxn ang="T46">
                      <a:pos x="T4" y="T5"/>
                    </a:cxn>
                    <a:cxn ang="T47">
                      <a:pos x="T6" y="T7"/>
                    </a:cxn>
                    <a:cxn ang="T48">
                      <a:pos x="T8" y="T9"/>
                    </a:cxn>
                    <a:cxn ang="T49">
                      <a:pos x="T10" y="T11"/>
                    </a:cxn>
                    <a:cxn ang="T50">
                      <a:pos x="T12" y="T13"/>
                    </a:cxn>
                    <a:cxn ang="T51">
                      <a:pos x="T14" y="T15"/>
                    </a:cxn>
                    <a:cxn ang="T52">
                      <a:pos x="T16" y="T17"/>
                    </a:cxn>
                    <a:cxn ang="T53">
                      <a:pos x="T18" y="T19"/>
                    </a:cxn>
                    <a:cxn ang="T54">
                      <a:pos x="T20" y="T21"/>
                    </a:cxn>
                    <a:cxn ang="T55">
                      <a:pos x="T22" y="T23"/>
                    </a:cxn>
                    <a:cxn ang="T56">
                      <a:pos x="T24" y="T25"/>
                    </a:cxn>
                    <a:cxn ang="T57">
                      <a:pos x="T26" y="T27"/>
                    </a:cxn>
                    <a:cxn ang="T58">
                      <a:pos x="T28" y="T29"/>
                    </a:cxn>
                    <a:cxn ang="T59">
                      <a:pos x="T30" y="T31"/>
                    </a:cxn>
                    <a:cxn ang="T60">
                      <a:pos x="T32" y="T33"/>
                    </a:cxn>
                    <a:cxn ang="T61">
                      <a:pos x="T34" y="T35"/>
                    </a:cxn>
                    <a:cxn ang="T62">
                      <a:pos x="T36" y="T37"/>
                    </a:cxn>
                    <a:cxn ang="T63">
                      <a:pos x="T38" y="T39"/>
                    </a:cxn>
                    <a:cxn ang="T64">
                      <a:pos x="T40" y="T41"/>
                    </a:cxn>
                    <a:cxn ang="T65">
                      <a:pos x="T42" y="T43"/>
                    </a:cxn>
                  </a:cxnLst>
                  <a:rect l="0" t="0" r="r" b="b"/>
                  <a:pathLst>
                    <a:path w="55" h="55">
                      <a:moveTo>
                        <a:pt x="27" y="55"/>
                      </a:moveTo>
                      <a:cubicBezTo>
                        <a:pt x="12" y="55"/>
                        <a:pt x="0" y="42"/>
                        <a:pt x="0" y="27"/>
                      </a:cubicBezTo>
                      <a:cubicBezTo>
                        <a:pt x="0" y="12"/>
                        <a:pt x="12" y="0"/>
                        <a:pt x="27" y="0"/>
                      </a:cubicBezTo>
                      <a:cubicBezTo>
                        <a:pt x="42" y="0"/>
                        <a:pt x="55" y="12"/>
                        <a:pt x="55" y="27"/>
                      </a:cubicBezTo>
                      <a:cubicBezTo>
                        <a:pt x="55" y="42"/>
                        <a:pt x="42" y="55"/>
                        <a:pt x="27" y="55"/>
                      </a:cubicBezTo>
                      <a:close/>
                      <a:moveTo>
                        <a:pt x="45" y="20"/>
                      </a:moveTo>
                      <a:cubicBezTo>
                        <a:pt x="42" y="17"/>
                        <a:pt x="42" y="17"/>
                        <a:pt x="42" y="17"/>
                      </a:cubicBezTo>
                      <a:cubicBezTo>
                        <a:pt x="41" y="16"/>
                        <a:pt x="41" y="16"/>
                        <a:pt x="40" y="16"/>
                      </a:cubicBezTo>
                      <a:cubicBezTo>
                        <a:pt x="39" y="16"/>
                        <a:pt x="39" y="16"/>
                        <a:pt x="38" y="17"/>
                      </a:cubicBezTo>
                      <a:cubicBezTo>
                        <a:pt x="24" y="31"/>
                        <a:pt x="24" y="31"/>
                        <a:pt x="24" y="31"/>
                      </a:cubicBezTo>
                      <a:cubicBezTo>
                        <a:pt x="16" y="23"/>
                        <a:pt x="16" y="23"/>
                        <a:pt x="16" y="23"/>
                      </a:cubicBezTo>
                      <a:cubicBezTo>
                        <a:pt x="15" y="23"/>
                        <a:pt x="15" y="22"/>
                        <a:pt x="14" y="22"/>
                      </a:cubicBezTo>
                      <a:cubicBezTo>
                        <a:pt x="14" y="22"/>
                        <a:pt x="13" y="23"/>
                        <a:pt x="13" y="23"/>
                      </a:cubicBezTo>
                      <a:cubicBezTo>
                        <a:pt x="9" y="26"/>
                        <a:pt x="9" y="26"/>
                        <a:pt x="9" y="26"/>
                      </a:cubicBezTo>
                      <a:cubicBezTo>
                        <a:pt x="9" y="27"/>
                        <a:pt x="9" y="27"/>
                        <a:pt x="9" y="28"/>
                      </a:cubicBezTo>
                      <a:cubicBezTo>
                        <a:pt x="9" y="29"/>
                        <a:pt x="9" y="29"/>
                        <a:pt x="9" y="30"/>
                      </a:cubicBezTo>
                      <a:cubicBezTo>
                        <a:pt x="22" y="43"/>
                        <a:pt x="22" y="43"/>
                        <a:pt x="22" y="43"/>
                      </a:cubicBezTo>
                      <a:cubicBezTo>
                        <a:pt x="23" y="43"/>
                        <a:pt x="23" y="43"/>
                        <a:pt x="24" y="43"/>
                      </a:cubicBezTo>
                      <a:cubicBezTo>
                        <a:pt x="25" y="43"/>
                        <a:pt x="25" y="43"/>
                        <a:pt x="26" y="43"/>
                      </a:cubicBezTo>
                      <a:cubicBezTo>
                        <a:pt x="45" y="23"/>
                        <a:pt x="45" y="23"/>
                        <a:pt x="45" y="23"/>
                      </a:cubicBezTo>
                      <a:cubicBezTo>
                        <a:pt x="45" y="23"/>
                        <a:pt x="46" y="22"/>
                        <a:pt x="46" y="22"/>
                      </a:cubicBezTo>
                      <a:cubicBezTo>
                        <a:pt x="46" y="21"/>
                        <a:pt x="45" y="20"/>
                        <a:pt x="45" y="2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65000"/>
                      </a:prstClr>
                    </a:solidFill>
                    <a:effectLst/>
                    <a:uLnTx/>
                    <a:uFillTx/>
                    <a:cs typeface="Segoe UI Light" panose="020B0502040204020203" pitchFamily="34" charset="0"/>
                  </a:endParaRPr>
                </a:p>
              </p:txBody>
            </p:sp>
          </p:grp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FE315D47-4D28-4339-BC9D-4F4E0C0C3560}"/>
                  </a:ext>
                </a:extLst>
              </p:cNvPr>
              <p:cNvGrpSpPr/>
              <p:nvPr/>
            </p:nvGrpSpPr>
            <p:grpSpPr>
              <a:xfrm>
                <a:off x="7033412" y="3678373"/>
                <a:ext cx="4247860" cy="585417"/>
                <a:chOff x="7033412" y="3678373"/>
                <a:chExt cx="4247860" cy="585417"/>
              </a:xfrm>
            </p:grpSpPr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F3BEE1D0-B685-4C9C-9AEE-DAE98982E310}"/>
                    </a:ext>
                  </a:extLst>
                </p:cNvPr>
                <p:cNvSpPr txBox="1"/>
                <p:nvPr/>
              </p:nvSpPr>
              <p:spPr>
                <a:xfrm>
                  <a:off x="7297477" y="3678373"/>
                  <a:ext cx="3983795" cy="58541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Segoe UI Light"/>
                      <a:ea typeface="黑体"/>
                      <a:cs typeface="+mn-cs"/>
                    </a:rPr>
                    <a:t>Evening time: A significant time period with considerable demand during the evening hours.</a:t>
                  </a:r>
                </a:p>
              </p:txBody>
            </p:sp>
            <p:sp>
              <p:nvSpPr>
                <p:cNvPr id="55" name="Freeform 45">
                  <a:extLst>
                    <a:ext uri="{FF2B5EF4-FFF2-40B4-BE49-F238E27FC236}">
                      <a16:creationId xmlns:a16="http://schemas.microsoft.com/office/drawing/2014/main" id="{B12E2E61-3B9D-4D32-9E58-D0AD6C7A154D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7033412" y="3758274"/>
                  <a:ext cx="167082" cy="167082"/>
                </a:xfrm>
                <a:custGeom>
                  <a:avLst/>
                  <a:gdLst>
                    <a:gd name="T0" fmla="*/ 92739 w 55"/>
                    <a:gd name="T1" fmla="*/ 188912 h 55"/>
                    <a:gd name="T2" fmla="*/ 0 w 55"/>
                    <a:gd name="T3" fmla="*/ 92739 h 55"/>
                    <a:gd name="T4" fmla="*/ 92739 w 55"/>
                    <a:gd name="T5" fmla="*/ 0 h 55"/>
                    <a:gd name="T6" fmla="*/ 188912 w 55"/>
                    <a:gd name="T7" fmla="*/ 92739 h 55"/>
                    <a:gd name="T8" fmla="*/ 92739 w 55"/>
                    <a:gd name="T9" fmla="*/ 188912 h 55"/>
                    <a:gd name="T10" fmla="*/ 154564 w 55"/>
                    <a:gd name="T11" fmla="*/ 68695 h 55"/>
                    <a:gd name="T12" fmla="*/ 144260 w 55"/>
                    <a:gd name="T13" fmla="*/ 58391 h 55"/>
                    <a:gd name="T14" fmla="*/ 137391 w 55"/>
                    <a:gd name="T15" fmla="*/ 54956 h 55"/>
                    <a:gd name="T16" fmla="*/ 130521 w 55"/>
                    <a:gd name="T17" fmla="*/ 58391 h 55"/>
                    <a:gd name="T18" fmla="*/ 82434 w 55"/>
                    <a:gd name="T19" fmla="*/ 106478 h 55"/>
                    <a:gd name="T20" fmla="*/ 54956 w 55"/>
                    <a:gd name="T21" fmla="*/ 79000 h 55"/>
                    <a:gd name="T22" fmla="*/ 48087 w 55"/>
                    <a:gd name="T23" fmla="*/ 75565 h 55"/>
                    <a:gd name="T24" fmla="*/ 44652 w 55"/>
                    <a:gd name="T25" fmla="*/ 79000 h 55"/>
                    <a:gd name="T26" fmla="*/ 30913 w 55"/>
                    <a:gd name="T27" fmla="*/ 89304 h 55"/>
                    <a:gd name="T28" fmla="*/ 30913 w 55"/>
                    <a:gd name="T29" fmla="*/ 96173 h 55"/>
                    <a:gd name="T30" fmla="*/ 30913 w 55"/>
                    <a:gd name="T31" fmla="*/ 103043 h 55"/>
                    <a:gd name="T32" fmla="*/ 75565 w 55"/>
                    <a:gd name="T33" fmla="*/ 147695 h 55"/>
                    <a:gd name="T34" fmla="*/ 82434 w 55"/>
                    <a:gd name="T35" fmla="*/ 147695 h 55"/>
                    <a:gd name="T36" fmla="*/ 89304 w 55"/>
                    <a:gd name="T37" fmla="*/ 147695 h 55"/>
                    <a:gd name="T38" fmla="*/ 154564 w 55"/>
                    <a:gd name="T39" fmla="*/ 79000 h 55"/>
                    <a:gd name="T40" fmla="*/ 157999 w 55"/>
                    <a:gd name="T41" fmla="*/ 75565 h 55"/>
                    <a:gd name="T42" fmla="*/ 154564 w 55"/>
                    <a:gd name="T43" fmla="*/ 68695 h 55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</a:gdLst>
                  <a:ahLst/>
                  <a:cxnLst>
                    <a:cxn ang="T44">
                      <a:pos x="T0" y="T1"/>
                    </a:cxn>
                    <a:cxn ang="T45">
                      <a:pos x="T2" y="T3"/>
                    </a:cxn>
                    <a:cxn ang="T46">
                      <a:pos x="T4" y="T5"/>
                    </a:cxn>
                    <a:cxn ang="T47">
                      <a:pos x="T6" y="T7"/>
                    </a:cxn>
                    <a:cxn ang="T48">
                      <a:pos x="T8" y="T9"/>
                    </a:cxn>
                    <a:cxn ang="T49">
                      <a:pos x="T10" y="T11"/>
                    </a:cxn>
                    <a:cxn ang="T50">
                      <a:pos x="T12" y="T13"/>
                    </a:cxn>
                    <a:cxn ang="T51">
                      <a:pos x="T14" y="T15"/>
                    </a:cxn>
                    <a:cxn ang="T52">
                      <a:pos x="T16" y="T17"/>
                    </a:cxn>
                    <a:cxn ang="T53">
                      <a:pos x="T18" y="T19"/>
                    </a:cxn>
                    <a:cxn ang="T54">
                      <a:pos x="T20" y="T21"/>
                    </a:cxn>
                    <a:cxn ang="T55">
                      <a:pos x="T22" y="T23"/>
                    </a:cxn>
                    <a:cxn ang="T56">
                      <a:pos x="T24" y="T25"/>
                    </a:cxn>
                    <a:cxn ang="T57">
                      <a:pos x="T26" y="T27"/>
                    </a:cxn>
                    <a:cxn ang="T58">
                      <a:pos x="T28" y="T29"/>
                    </a:cxn>
                    <a:cxn ang="T59">
                      <a:pos x="T30" y="T31"/>
                    </a:cxn>
                    <a:cxn ang="T60">
                      <a:pos x="T32" y="T33"/>
                    </a:cxn>
                    <a:cxn ang="T61">
                      <a:pos x="T34" y="T35"/>
                    </a:cxn>
                    <a:cxn ang="T62">
                      <a:pos x="T36" y="T37"/>
                    </a:cxn>
                    <a:cxn ang="T63">
                      <a:pos x="T38" y="T39"/>
                    </a:cxn>
                    <a:cxn ang="T64">
                      <a:pos x="T40" y="T41"/>
                    </a:cxn>
                    <a:cxn ang="T65">
                      <a:pos x="T42" y="T43"/>
                    </a:cxn>
                  </a:cxnLst>
                  <a:rect l="0" t="0" r="r" b="b"/>
                  <a:pathLst>
                    <a:path w="55" h="55">
                      <a:moveTo>
                        <a:pt x="27" y="55"/>
                      </a:moveTo>
                      <a:cubicBezTo>
                        <a:pt x="12" y="55"/>
                        <a:pt x="0" y="42"/>
                        <a:pt x="0" y="27"/>
                      </a:cubicBezTo>
                      <a:cubicBezTo>
                        <a:pt x="0" y="12"/>
                        <a:pt x="12" y="0"/>
                        <a:pt x="27" y="0"/>
                      </a:cubicBezTo>
                      <a:cubicBezTo>
                        <a:pt x="42" y="0"/>
                        <a:pt x="55" y="12"/>
                        <a:pt x="55" y="27"/>
                      </a:cubicBezTo>
                      <a:cubicBezTo>
                        <a:pt x="55" y="42"/>
                        <a:pt x="42" y="55"/>
                        <a:pt x="27" y="55"/>
                      </a:cubicBezTo>
                      <a:close/>
                      <a:moveTo>
                        <a:pt x="45" y="20"/>
                      </a:moveTo>
                      <a:cubicBezTo>
                        <a:pt x="42" y="17"/>
                        <a:pt x="42" y="17"/>
                        <a:pt x="42" y="17"/>
                      </a:cubicBezTo>
                      <a:cubicBezTo>
                        <a:pt x="41" y="16"/>
                        <a:pt x="41" y="16"/>
                        <a:pt x="40" y="16"/>
                      </a:cubicBezTo>
                      <a:cubicBezTo>
                        <a:pt x="39" y="16"/>
                        <a:pt x="39" y="16"/>
                        <a:pt x="38" y="17"/>
                      </a:cubicBezTo>
                      <a:cubicBezTo>
                        <a:pt x="24" y="31"/>
                        <a:pt x="24" y="31"/>
                        <a:pt x="24" y="31"/>
                      </a:cubicBezTo>
                      <a:cubicBezTo>
                        <a:pt x="16" y="23"/>
                        <a:pt x="16" y="23"/>
                        <a:pt x="16" y="23"/>
                      </a:cubicBezTo>
                      <a:cubicBezTo>
                        <a:pt x="15" y="23"/>
                        <a:pt x="15" y="22"/>
                        <a:pt x="14" y="22"/>
                      </a:cubicBezTo>
                      <a:cubicBezTo>
                        <a:pt x="14" y="22"/>
                        <a:pt x="13" y="23"/>
                        <a:pt x="13" y="23"/>
                      </a:cubicBezTo>
                      <a:cubicBezTo>
                        <a:pt x="9" y="26"/>
                        <a:pt x="9" y="26"/>
                        <a:pt x="9" y="26"/>
                      </a:cubicBezTo>
                      <a:cubicBezTo>
                        <a:pt x="9" y="27"/>
                        <a:pt x="9" y="27"/>
                        <a:pt x="9" y="28"/>
                      </a:cubicBezTo>
                      <a:cubicBezTo>
                        <a:pt x="9" y="29"/>
                        <a:pt x="9" y="29"/>
                        <a:pt x="9" y="30"/>
                      </a:cubicBezTo>
                      <a:cubicBezTo>
                        <a:pt x="22" y="43"/>
                        <a:pt x="22" y="43"/>
                        <a:pt x="22" y="43"/>
                      </a:cubicBezTo>
                      <a:cubicBezTo>
                        <a:pt x="23" y="43"/>
                        <a:pt x="23" y="43"/>
                        <a:pt x="24" y="43"/>
                      </a:cubicBezTo>
                      <a:cubicBezTo>
                        <a:pt x="25" y="43"/>
                        <a:pt x="25" y="43"/>
                        <a:pt x="26" y="43"/>
                      </a:cubicBezTo>
                      <a:cubicBezTo>
                        <a:pt x="45" y="23"/>
                        <a:pt x="45" y="23"/>
                        <a:pt x="45" y="23"/>
                      </a:cubicBezTo>
                      <a:cubicBezTo>
                        <a:pt x="45" y="23"/>
                        <a:pt x="46" y="22"/>
                        <a:pt x="46" y="22"/>
                      </a:cubicBezTo>
                      <a:cubicBezTo>
                        <a:pt x="46" y="21"/>
                        <a:pt x="45" y="20"/>
                        <a:pt x="45" y="2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65000"/>
                      </a:prstClr>
                    </a:solidFill>
                    <a:effectLst/>
                    <a:uLnTx/>
                    <a:uFillTx/>
                    <a:cs typeface="Segoe UI Light" panose="020B0502040204020203" pitchFamily="34" charset="0"/>
                  </a:endParaRPr>
                </a:p>
              </p:txBody>
            </p:sp>
          </p:grpSp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2123DDD8-F2EE-4ABA-924D-38C2B206E03D}"/>
                  </a:ext>
                </a:extLst>
              </p:cNvPr>
              <p:cNvGrpSpPr/>
              <p:nvPr/>
            </p:nvGrpSpPr>
            <p:grpSpPr>
              <a:xfrm>
                <a:off x="7033412" y="4469708"/>
                <a:ext cx="4247860" cy="585417"/>
                <a:chOff x="7033412" y="4469708"/>
                <a:chExt cx="4247860" cy="585417"/>
              </a:xfrm>
            </p:grpSpPr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176C7CA6-FA23-4DCA-A2CB-C91E77122279}"/>
                    </a:ext>
                  </a:extLst>
                </p:cNvPr>
                <p:cNvSpPr txBox="1"/>
                <p:nvPr/>
              </p:nvSpPr>
              <p:spPr>
                <a:xfrm>
                  <a:off x="7297477" y="4469708"/>
                  <a:ext cx="3983795" cy="58541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Segoe UI Light"/>
                      <a:ea typeface="黑体"/>
                      <a:cs typeface="+mn-cs"/>
                    </a:rPr>
                    <a:t>Night and late-night Time: Both periods show notable demand during nighttime hours.</a:t>
                  </a:r>
                </a:p>
              </p:txBody>
            </p:sp>
            <p:sp>
              <p:nvSpPr>
                <p:cNvPr id="58" name="Freeform 45">
                  <a:extLst>
                    <a:ext uri="{FF2B5EF4-FFF2-40B4-BE49-F238E27FC236}">
                      <a16:creationId xmlns:a16="http://schemas.microsoft.com/office/drawing/2014/main" id="{669BEF5E-FF83-4763-8D8D-0B4FC599BAD7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7033412" y="4549609"/>
                  <a:ext cx="167082" cy="167082"/>
                </a:xfrm>
                <a:custGeom>
                  <a:avLst/>
                  <a:gdLst>
                    <a:gd name="T0" fmla="*/ 92739 w 55"/>
                    <a:gd name="T1" fmla="*/ 188912 h 55"/>
                    <a:gd name="T2" fmla="*/ 0 w 55"/>
                    <a:gd name="T3" fmla="*/ 92739 h 55"/>
                    <a:gd name="T4" fmla="*/ 92739 w 55"/>
                    <a:gd name="T5" fmla="*/ 0 h 55"/>
                    <a:gd name="T6" fmla="*/ 188912 w 55"/>
                    <a:gd name="T7" fmla="*/ 92739 h 55"/>
                    <a:gd name="T8" fmla="*/ 92739 w 55"/>
                    <a:gd name="T9" fmla="*/ 188912 h 55"/>
                    <a:gd name="T10" fmla="*/ 154564 w 55"/>
                    <a:gd name="T11" fmla="*/ 68695 h 55"/>
                    <a:gd name="T12" fmla="*/ 144260 w 55"/>
                    <a:gd name="T13" fmla="*/ 58391 h 55"/>
                    <a:gd name="T14" fmla="*/ 137391 w 55"/>
                    <a:gd name="T15" fmla="*/ 54956 h 55"/>
                    <a:gd name="T16" fmla="*/ 130521 w 55"/>
                    <a:gd name="T17" fmla="*/ 58391 h 55"/>
                    <a:gd name="T18" fmla="*/ 82434 w 55"/>
                    <a:gd name="T19" fmla="*/ 106478 h 55"/>
                    <a:gd name="T20" fmla="*/ 54956 w 55"/>
                    <a:gd name="T21" fmla="*/ 79000 h 55"/>
                    <a:gd name="T22" fmla="*/ 48087 w 55"/>
                    <a:gd name="T23" fmla="*/ 75565 h 55"/>
                    <a:gd name="T24" fmla="*/ 44652 w 55"/>
                    <a:gd name="T25" fmla="*/ 79000 h 55"/>
                    <a:gd name="T26" fmla="*/ 30913 w 55"/>
                    <a:gd name="T27" fmla="*/ 89304 h 55"/>
                    <a:gd name="T28" fmla="*/ 30913 w 55"/>
                    <a:gd name="T29" fmla="*/ 96173 h 55"/>
                    <a:gd name="T30" fmla="*/ 30913 w 55"/>
                    <a:gd name="T31" fmla="*/ 103043 h 55"/>
                    <a:gd name="T32" fmla="*/ 75565 w 55"/>
                    <a:gd name="T33" fmla="*/ 147695 h 55"/>
                    <a:gd name="T34" fmla="*/ 82434 w 55"/>
                    <a:gd name="T35" fmla="*/ 147695 h 55"/>
                    <a:gd name="T36" fmla="*/ 89304 w 55"/>
                    <a:gd name="T37" fmla="*/ 147695 h 55"/>
                    <a:gd name="T38" fmla="*/ 154564 w 55"/>
                    <a:gd name="T39" fmla="*/ 79000 h 55"/>
                    <a:gd name="T40" fmla="*/ 157999 w 55"/>
                    <a:gd name="T41" fmla="*/ 75565 h 55"/>
                    <a:gd name="T42" fmla="*/ 154564 w 55"/>
                    <a:gd name="T43" fmla="*/ 68695 h 55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</a:gdLst>
                  <a:ahLst/>
                  <a:cxnLst>
                    <a:cxn ang="T44">
                      <a:pos x="T0" y="T1"/>
                    </a:cxn>
                    <a:cxn ang="T45">
                      <a:pos x="T2" y="T3"/>
                    </a:cxn>
                    <a:cxn ang="T46">
                      <a:pos x="T4" y="T5"/>
                    </a:cxn>
                    <a:cxn ang="T47">
                      <a:pos x="T6" y="T7"/>
                    </a:cxn>
                    <a:cxn ang="T48">
                      <a:pos x="T8" y="T9"/>
                    </a:cxn>
                    <a:cxn ang="T49">
                      <a:pos x="T10" y="T11"/>
                    </a:cxn>
                    <a:cxn ang="T50">
                      <a:pos x="T12" y="T13"/>
                    </a:cxn>
                    <a:cxn ang="T51">
                      <a:pos x="T14" y="T15"/>
                    </a:cxn>
                    <a:cxn ang="T52">
                      <a:pos x="T16" y="T17"/>
                    </a:cxn>
                    <a:cxn ang="T53">
                      <a:pos x="T18" y="T19"/>
                    </a:cxn>
                    <a:cxn ang="T54">
                      <a:pos x="T20" y="T21"/>
                    </a:cxn>
                    <a:cxn ang="T55">
                      <a:pos x="T22" y="T23"/>
                    </a:cxn>
                    <a:cxn ang="T56">
                      <a:pos x="T24" y="T25"/>
                    </a:cxn>
                    <a:cxn ang="T57">
                      <a:pos x="T26" y="T27"/>
                    </a:cxn>
                    <a:cxn ang="T58">
                      <a:pos x="T28" y="T29"/>
                    </a:cxn>
                    <a:cxn ang="T59">
                      <a:pos x="T30" y="T31"/>
                    </a:cxn>
                    <a:cxn ang="T60">
                      <a:pos x="T32" y="T33"/>
                    </a:cxn>
                    <a:cxn ang="T61">
                      <a:pos x="T34" y="T35"/>
                    </a:cxn>
                    <a:cxn ang="T62">
                      <a:pos x="T36" y="T37"/>
                    </a:cxn>
                    <a:cxn ang="T63">
                      <a:pos x="T38" y="T39"/>
                    </a:cxn>
                    <a:cxn ang="T64">
                      <a:pos x="T40" y="T41"/>
                    </a:cxn>
                    <a:cxn ang="T65">
                      <a:pos x="T42" y="T43"/>
                    </a:cxn>
                  </a:cxnLst>
                  <a:rect l="0" t="0" r="r" b="b"/>
                  <a:pathLst>
                    <a:path w="55" h="55">
                      <a:moveTo>
                        <a:pt x="27" y="55"/>
                      </a:moveTo>
                      <a:cubicBezTo>
                        <a:pt x="12" y="55"/>
                        <a:pt x="0" y="42"/>
                        <a:pt x="0" y="27"/>
                      </a:cubicBezTo>
                      <a:cubicBezTo>
                        <a:pt x="0" y="12"/>
                        <a:pt x="12" y="0"/>
                        <a:pt x="27" y="0"/>
                      </a:cubicBezTo>
                      <a:cubicBezTo>
                        <a:pt x="42" y="0"/>
                        <a:pt x="55" y="12"/>
                        <a:pt x="55" y="27"/>
                      </a:cubicBezTo>
                      <a:cubicBezTo>
                        <a:pt x="55" y="42"/>
                        <a:pt x="42" y="55"/>
                        <a:pt x="27" y="55"/>
                      </a:cubicBezTo>
                      <a:close/>
                      <a:moveTo>
                        <a:pt x="45" y="20"/>
                      </a:moveTo>
                      <a:cubicBezTo>
                        <a:pt x="42" y="17"/>
                        <a:pt x="42" y="17"/>
                        <a:pt x="42" y="17"/>
                      </a:cubicBezTo>
                      <a:cubicBezTo>
                        <a:pt x="41" y="16"/>
                        <a:pt x="41" y="16"/>
                        <a:pt x="40" y="16"/>
                      </a:cubicBezTo>
                      <a:cubicBezTo>
                        <a:pt x="39" y="16"/>
                        <a:pt x="39" y="16"/>
                        <a:pt x="38" y="17"/>
                      </a:cubicBezTo>
                      <a:cubicBezTo>
                        <a:pt x="24" y="31"/>
                        <a:pt x="24" y="31"/>
                        <a:pt x="24" y="31"/>
                      </a:cubicBezTo>
                      <a:cubicBezTo>
                        <a:pt x="16" y="23"/>
                        <a:pt x="16" y="23"/>
                        <a:pt x="16" y="23"/>
                      </a:cubicBezTo>
                      <a:cubicBezTo>
                        <a:pt x="15" y="23"/>
                        <a:pt x="15" y="22"/>
                        <a:pt x="14" y="22"/>
                      </a:cubicBezTo>
                      <a:cubicBezTo>
                        <a:pt x="14" y="22"/>
                        <a:pt x="13" y="23"/>
                        <a:pt x="13" y="23"/>
                      </a:cubicBezTo>
                      <a:cubicBezTo>
                        <a:pt x="9" y="26"/>
                        <a:pt x="9" y="26"/>
                        <a:pt x="9" y="26"/>
                      </a:cubicBezTo>
                      <a:cubicBezTo>
                        <a:pt x="9" y="27"/>
                        <a:pt x="9" y="27"/>
                        <a:pt x="9" y="28"/>
                      </a:cubicBezTo>
                      <a:cubicBezTo>
                        <a:pt x="9" y="29"/>
                        <a:pt x="9" y="29"/>
                        <a:pt x="9" y="30"/>
                      </a:cubicBezTo>
                      <a:cubicBezTo>
                        <a:pt x="22" y="43"/>
                        <a:pt x="22" y="43"/>
                        <a:pt x="22" y="43"/>
                      </a:cubicBezTo>
                      <a:cubicBezTo>
                        <a:pt x="23" y="43"/>
                        <a:pt x="23" y="43"/>
                        <a:pt x="24" y="43"/>
                      </a:cubicBezTo>
                      <a:cubicBezTo>
                        <a:pt x="25" y="43"/>
                        <a:pt x="25" y="43"/>
                        <a:pt x="26" y="43"/>
                      </a:cubicBezTo>
                      <a:cubicBezTo>
                        <a:pt x="45" y="23"/>
                        <a:pt x="45" y="23"/>
                        <a:pt x="45" y="23"/>
                      </a:cubicBezTo>
                      <a:cubicBezTo>
                        <a:pt x="45" y="23"/>
                        <a:pt x="46" y="22"/>
                        <a:pt x="46" y="22"/>
                      </a:cubicBezTo>
                      <a:cubicBezTo>
                        <a:pt x="46" y="21"/>
                        <a:pt x="45" y="20"/>
                        <a:pt x="45" y="2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65000"/>
                      </a:prstClr>
                    </a:solidFill>
                    <a:effectLst/>
                    <a:uLnTx/>
                    <a:uFillTx/>
                    <a:cs typeface="Segoe UI Light" panose="020B0502040204020203" pitchFamily="34" charset="0"/>
                  </a:endParaRPr>
                </a:p>
              </p:txBody>
            </p:sp>
          </p:grpSp>
        </p:grp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D9ED5228-E80C-453F-BE96-80266AC454DC}"/>
              </a:ext>
            </a:extLst>
          </p:cNvPr>
          <p:cNvSpPr txBox="1"/>
          <p:nvPr/>
        </p:nvSpPr>
        <p:spPr>
          <a:xfrm>
            <a:off x="11281272" y="6311410"/>
            <a:ext cx="826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EEE9B2C3-FEC2-44C0-85D0-2908C08462D1}" type="slidenum">
              <a:rPr lang="en-US" sz="2400">
                <a:solidFill>
                  <a:schemeClr val="bg1"/>
                </a:solidFill>
                <a:latin typeface="Orbitron Black"/>
                <a:ea typeface="黑体"/>
              </a:rPr>
              <a:pPr algn="ctr"/>
              <a:t>10</a:t>
            </a:fld>
            <a:endParaRPr lang="en-US" sz="3600" dirty="0">
              <a:solidFill>
                <a:schemeClr val="bg1"/>
              </a:solidFill>
              <a:latin typeface="Orbitron Black"/>
              <a:ea typeface="黑体"/>
            </a:endParaRPr>
          </a:p>
        </p:txBody>
      </p:sp>
      <p:pic>
        <p:nvPicPr>
          <p:cNvPr id="36" name="Graphic 35">
            <a:extLst>
              <a:ext uri="{FF2B5EF4-FFF2-40B4-BE49-F238E27FC236}">
                <a16:creationId xmlns:a16="http://schemas.microsoft.com/office/drawing/2014/main" id="{14AF83A4-2813-4366-A8F7-94C0B2536D6A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10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0489" y="241234"/>
            <a:ext cx="676774" cy="235082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6199B01-73EC-4C26-98FF-1CD72DB3E044}"/>
              </a:ext>
            </a:extLst>
          </p:cNvPr>
          <p:cNvCxnSpPr/>
          <p:nvPr/>
        </p:nvCxnSpPr>
        <p:spPr>
          <a:xfrm>
            <a:off x="6717294" y="5351590"/>
            <a:ext cx="4080778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we="http://schemas.microsoft.com/office/webextensions/webextension/2010/11" xmlns:pca="http://schemas.microsoft.com/office/powerpoint/2013/contentapp">
        <mc:Choice Requires="we pca">
          <p:graphicFrame>
            <p:nvGraphicFramePr>
              <p:cNvPr id="10" name="Add-in 9" title="Microsoft Power BI">
                <a:extLst>
                  <a:ext uri="{FF2B5EF4-FFF2-40B4-BE49-F238E27FC236}">
                    <a16:creationId xmlns:a16="http://schemas.microsoft.com/office/drawing/2014/main" id="{BB757FA2-B904-C0AA-C57A-9781B115FA9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81964433"/>
                  </p:ext>
                </p:extLst>
              </p:nvPr>
            </p:nvGraphicFramePr>
            <p:xfrm>
              <a:off x="1674756" y="1175105"/>
              <a:ext cx="4386089" cy="4441531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5"/>
              </a:graphicData>
            </a:graphic>
          </p:graphicFrame>
        </mc:Choice>
        <mc:Fallback xmlns="">
          <p:pic>
            <p:nvPicPr>
              <p:cNvPr id="10" name="Add-in 9" title="Microsoft Power BI">
                <a:extLst>
                  <a:ext uri="{FF2B5EF4-FFF2-40B4-BE49-F238E27FC236}">
                    <a16:creationId xmlns:a16="http://schemas.microsoft.com/office/drawing/2014/main" id="{BB757FA2-B904-C0AA-C57A-9781B115FA9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674756" y="1175105"/>
                <a:ext cx="4386089" cy="4441531"/>
              </a:xfrm>
              <a:prstGeom prst="rect">
                <a:avLst/>
              </a:prstGeom>
            </p:spPr>
          </p:pic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C2C4EB5B-E503-DA42-16B2-1B489E947924}"/>
              </a:ext>
            </a:extLst>
          </p:cNvPr>
          <p:cNvSpPr/>
          <p:nvPr/>
        </p:nvSpPr>
        <p:spPr>
          <a:xfrm>
            <a:off x="5751443" y="1175105"/>
            <a:ext cx="318052" cy="40992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2C6728D-E8B8-9505-0A33-3070C7842886}"/>
              </a:ext>
            </a:extLst>
          </p:cNvPr>
          <p:cNvSpPr/>
          <p:nvPr/>
        </p:nvSpPr>
        <p:spPr>
          <a:xfrm>
            <a:off x="1683406" y="5181604"/>
            <a:ext cx="4377440" cy="3952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326234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Placeholder 61">
            <a:extLst>
              <a:ext uri="{FF2B5EF4-FFF2-40B4-BE49-F238E27FC236}">
                <a16:creationId xmlns:a16="http://schemas.microsoft.com/office/drawing/2014/main" id="{9AB5414B-AE00-48A8-9AB6-1B0E50D4577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70" b="7770"/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67C79BF9-1D34-43F7-A075-62F83C6AA24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3">
                  <a:lumMod val="90000"/>
                  <a:lumOff val="10000"/>
                </a:schemeClr>
              </a:gs>
              <a:gs pos="0">
                <a:schemeClr val="accent3">
                  <a:alpha val="8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DCE9B5E-CF10-4F4A-8CD7-A8A25972BB40}"/>
              </a:ext>
            </a:extLst>
          </p:cNvPr>
          <p:cNvCxnSpPr>
            <a:cxnSpLocks/>
          </p:cNvCxnSpPr>
          <p:nvPr/>
        </p:nvCxnSpPr>
        <p:spPr>
          <a:xfrm>
            <a:off x="6521622" y="4257356"/>
            <a:ext cx="4524910" cy="0"/>
          </a:xfrm>
          <a:prstGeom prst="line">
            <a:avLst/>
          </a:prstGeom>
          <a:ln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909C58A2-12B6-4A37-BC5B-486F6C5DDAF1}"/>
              </a:ext>
            </a:extLst>
          </p:cNvPr>
          <p:cNvGrpSpPr/>
          <p:nvPr/>
        </p:nvGrpSpPr>
        <p:grpSpPr>
          <a:xfrm>
            <a:off x="1032578" y="621457"/>
            <a:ext cx="10126844" cy="5350042"/>
            <a:chOff x="1032578" y="621457"/>
            <a:chExt cx="10126844" cy="5350042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27D8FCD5-6A51-4F60-BE58-F4759366F97D}"/>
                </a:ext>
              </a:extLst>
            </p:cNvPr>
            <p:cNvSpPr/>
            <p:nvPr/>
          </p:nvSpPr>
          <p:spPr>
            <a:xfrm>
              <a:off x="1032578" y="621457"/>
              <a:ext cx="10126844" cy="5350042"/>
            </a:xfrm>
            <a:prstGeom prst="roundRect">
              <a:avLst>
                <a:gd name="adj" fmla="val 1480"/>
              </a:avLst>
            </a:prstGeom>
            <a:solidFill>
              <a:schemeClr val="accent3"/>
            </a:solidFill>
            <a:ln>
              <a:noFill/>
            </a:ln>
            <a:effectLst>
              <a:outerShdw blurRad="939800" dist="609600" dir="2700000" sx="99000" sy="99000" algn="tl" rotWithShape="0">
                <a:prstClr val="black">
                  <a:alpha val="4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endParaRPr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E6055B4D-A8B2-477B-92A6-A0AE9A55D3FA}"/>
                </a:ext>
              </a:extLst>
            </p:cNvPr>
            <p:cNvSpPr/>
            <p:nvPr/>
          </p:nvSpPr>
          <p:spPr>
            <a:xfrm>
              <a:off x="1551477" y="1019914"/>
              <a:ext cx="4636615" cy="4818172"/>
            </a:xfrm>
            <a:prstGeom prst="roundRect">
              <a:avLst>
                <a:gd name="adj" fmla="val 801"/>
              </a:avLst>
            </a:prstGeom>
            <a:solidFill>
              <a:schemeClr val="bg1">
                <a:alpha val="22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endParaRP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AFF3E5BF-7235-4140-99FA-AD14494ECDC5}"/>
                </a:ext>
              </a:extLst>
            </p:cNvPr>
            <p:cNvGrpSpPr/>
            <p:nvPr/>
          </p:nvGrpSpPr>
          <p:grpSpPr>
            <a:xfrm>
              <a:off x="6613783" y="1036207"/>
              <a:ext cx="4346938" cy="3667852"/>
              <a:chOff x="6934334" y="1036207"/>
              <a:chExt cx="4346938" cy="3667852"/>
            </a:xfrm>
          </p:grpSpPr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7EF536FD-7A92-46BD-876D-2DAAD550A988}"/>
                  </a:ext>
                </a:extLst>
              </p:cNvPr>
              <p:cNvSpPr txBox="1"/>
              <p:nvPr/>
            </p:nvSpPr>
            <p:spPr>
              <a:xfrm>
                <a:off x="6934334" y="1036207"/>
                <a:ext cx="4346938" cy="18762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36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Orbitron Black"/>
                    <a:ea typeface="黑体"/>
                    <a:cs typeface="+mn-cs"/>
                  </a:rPr>
                  <a:t>Frequency of </a:t>
                </a:r>
                <a:r>
                  <a:rPr lang="en-US" sz="3600" b="1" dirty="0">
                    <a:solidFill>
                      <a:schemeClr val="bg1"/>
                    </a:solidFill>
                    <a:latin typeface="Orbitron Black"/>
                    <a:ea typeface="黑体"/>
                  </a:rPr>
                  <a:t>City</a:t>
                </a:r>
                <a:r>
                  <a:rPr kumimoji="0" lang="en-US" sz="36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Orbitron Black"/>
                    <a:ea typeface="黑体"/>
                    <a:cs typeface="+mn-cs"/>
                  </a:rPr>
                  <a:t> Pick-up Points based on Time of the Day and Status</a:t>
                </a:r>
              </a:p>
            </p:txBody>
          </p:sp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6E1F7023-264A-40CB-92AB-AD20F16E4D81}"/>
                  </a:ext>
                </a:extLst>
              </p:cNvPr>
              <p:cNvGrpSpPr/>
              <p:nvPr/>
            </p:nvGrpSpPr>
            <p:grpSpPr>
              <a:xfrm>
                <a:off x="7033412" y="2926801"/>
                <a:ext cx="4247860" cy="843949"/>
                <a:chOff x="7033412" y="2926801"/>
                <a:chExt cx="4247860" cy="843949"/>
              </a:xfrm>
            </p:grpSpPr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409123FF-BBFF-44B0-A4A0-4DBB0DA629DB}"/>
                    </a:ext>
                  </a:extLst>
                </p:cNvPr>
                <p:cNvSpPr txBox="1"/>
                <p:nvPr/>
              </p:nvSpPr>
              <p:spPr>
                <a:xfrm>
                  <a:off x="7297477" y="2926801"/>
                  <a:ext cx="3983795" cy="84394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Segoe UI Light"/>
                      <a:ea typeface="黑体"/>
                      <a:cs typeface="+mn-cs"/>
                    </a:rPr>
                    <a:t>Morning time: Most pickup requests in the city occur during the morning hours, indicating high demand.</a:t>
                  </a:r>
                </a:p>
              </p:txBody>
            </p:sp>
            <p:sp>
              <p:nvSpPr>
                <p:cNvPr id="52" name="Freeform 45">
                  <a:extLst>
                    <a:ext uri="{FF2B5EF4-FFF2-40B4-BE49-F238E27FC236}">
                      <a16:creationId xmlns:a16="http://schemas.microsoft.com/office/drawing/2014/main" id="{7C99468A-16E0-4A42-8968-D36DE5C5856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7033412" y="3006702"/>
                  <a:ext cx="167082" cy="167082"/>
                </a:xfrm>
                <a:custGeom>
                  <a:avLst/>
                  <a:gdLst>
                    <a:gd name="T0" fmla="*/ 92739 w 55"/>
                    <a:gd name="T1" fmla="*/ 188912 h 55"/>
                    <a:gd name="T2" fmla="*/ 0 w 55"/>
                    <a:gd name="T3" fmla="*/ 92739 h 55"/>
                    <a:gd name="T4" fmla="*/ 92739 w 55"/>
                    <a:gd name="T5" fmla="*/ 0 h 55"/>
                    <a:gd name="T6" fmla="*/ 188912 w 55"/>
                    <a:gd name="T7" fmla="*/ 92739 h 55"/>
                    <a:gd name="T8" fmla="*/ 92739 w 55"/>
                    <a:gd name="T9" fmla="*/ 188912 h 55"/>
                    <a:gd name="T10" fmla="*/ 154564 w 55"/>
                    <a:gd name="T11" fmla="*/ 68695 h 55"/>
                    <a:gd name="T12" fmla="*/ 144260 w 55"/>
                    <a:gd name="T13" fmla="*/ 58391 h 55"/>
                    <a:gd name="T14" fmla="*/ 137391 w 55"/>
                    <a:gd name="T15" fmla="*/ 54956 h 55"/>
                    <a:gd name="T16" fmla="*/ 130521 w 55"/>
                    <a:gd name="T17" fmla="*/ 58391 h 55"/>
                    <a:gd name="T18" fmla="*/ 82434 w 55"/>
                    <a:gd name="T19" fmla="*/ 106478 h 55"/>
                    <a:gd name="T20" fmla="*/ 54956 w 55"/>
                    <a:gd name="T21" fmla="*/ 79000 h 55"/>
                    <a:gd name="T22" fmla="*/ 48087 w 55"/>
                    <a:gd name="T23" fmla="*/ 75565 h 55"/>
                    <a:gd name="T24" fmla="*/ 44652 w 55"/>
                    <a:gd name="T25" fmla="*/ 79000 h 55"/>
                    <a:gd name="T26" fmla="*/ 30913 w 55"/>
                    <a:gd name="T27" fmla="*/ 89304 h 55"/>
                    <a:gd name="T28" fmla="*/ 30913 w 55"/>
                    <a:gd name="T29" fmla="*/ 96173 h 55"/>
                    <a:gd name="T30" fmla="*/ 30913 w 55"/>
                    <a:gd name="T31" fmla="*/ 103043 h 55"/>
                    <a:gd name="T32" fmla="*/ 75565 w 55"/>
                    <a:gd name="T33" fmla="*/ 147695 h 55"/>
                    <a:gd name="T34" fmla="*/ 82434 w 55"/>
                    <a:gd name="T35" fmla="*/ 147695 h 55"/>
                    <a:gd name="T36" fmla="*/ 89304 w 55"/>
                    <a:gd name="T37" fmla="*/ 147695 h 55"/>
                    <a:gd name="T38" fmla="*/ 154564 w 55"/>
                    <a:gd name="T39" fmla="*/ 79000 h 55"/>
                    <a:gd name="T40" fmla="*/ 157999 w 55"/>
                    <a:gd name="T41" fmla="*/ 75565 h 55"/>
                    <a:gd name="T42" fmla="*/ 154564 w 55"/>
                    <a:gd name="T43" fmla="*/ 68695 h 55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</a:gdLst>
                  <a:ahLst/>
                  <a:cxnLst>
                    <a:cxn ang="T44">
                      <a:pos x="T0" y="T1"/>
                    </a:cxn>
                    <a:cxn ang="T45">
                      <a:pos x="T2" y="T3"/>
                    </a:cxn>
                    <a:cxn ang="T46">
                      <a:pos x="T4" y="T5"/>
                    </a:cxn>
                    <a:cxn ang="T47">
                      <a:pos x="T6" y="T7"/>
                    </a:cxn>
                    <a:cxn ang="T48">
                      <a:pos x="T8" y="T9"/>
                    </a:cxn>
                    <a:cxn ang="T49">
                      <a:pos x="T10" y="T11"/>
                    </a:cxn>
                    <a:cxn ang="T50">
                      <a:pos x="T12" y="T13"/>
                    </a:cxn>
                    <a:cxn ang="T51">
                      <a:pos x="T14" y="T15"/>
                    </a:cxn>
                    <a:cxn ang="T52">
                      <a:pos x="T16" y="T17"/>
                    </a:cxn>
                    <a:cxn ang="T53">
                      <a:pos x="T18" y="T19"/>
                    </a:cxn>
                    <a:cxn ang="T54">
                      <a:pos x="T20" y="T21"/>
                    </a:cxn>
                    <a:cxn ang="T55">
                      <a:pos x="T22" y="T23"/>
                    </a:cxn>
                    <a:cxn ang="T56">
                      <a:pos x="T24" y="T25"/>
                    </a:cxn>
                    <a:cxn ang="T57">
                      <a:pos x="T26" y="T27"/>
                    </a:cxn>
                    <a:cxn ang="T58">
                      <a:pos x="T28" y="T29"/>
                    </a:cxn>
                    <a:cxn ang="T59">
                      <a:pos x="T30" y="T31"/>
                    </a:cxn>
                    <a:cxn ang="T60">
                      <a:pos x="T32" y="T33"/>
                    </a:cxn>
                    <a:cxn ang="T61">
                      <a:pos x="T34" y="T35"/>
                    </a:cxn>
                    <a:cxn ang="T62">
                      <a:pos x="T36" y="T37"/>
                    </a:cxn>
                    <a:cxn ang="T63">
                      <a:pos x="T38" y="T39"/>
                    </a:cxn>
                    <a:cxn ang="T64">
                      <a:pos x="T40" y="T41"/>
                    </a:cxn>
                    <a:cxn ang="T65">
                      <a:pos x="T42" y="T43"/>
                    </a:cxn>
                  </a:cxnLst>
                  <a:rect l="0" t="0" r="r" b="b"/>
                  <a:pathLst>
                    <a:path w="55" h="55">
                      <a:moveTo>
                        <a:pt x="27" y="55"/>
                      </a:moveTo>
                      <a:cubicBezTo>
                        <a:pt x="12" y="55"/>
                        <a:pt x="0" y="42"/>
                        <a:pt x="0" y="27"/>
                      </a:cubicBezTo>
                      <a:cubicBezTo>
                        <a:pt x="0" y="12"/>
                        <a:pt x="12" y="0"/>
                        <a:pt x="27" y="0"/>
                      </a:cubicBezTo>
                      <a:cubicBezTo>
                        <a:pt x="42" y="0"/>
                        <a:pt x="55" y="12"/>
                        <a:pt x="55" y="27"/>
                      </a:cubicBezTo>
                      <a:cubicBezTo>
                        <a:pt x="55" y="42"/>
                        <a:pt x="42" y="55"/>
                        <a:pt x="27" y="55"/>
                      </a:cubicBezTo>
                      <a:close/>
                      <a:moveTo>
                        <a:pt x="45" y="20"/>
                      </a:moveTo>
                      <a:cubicBezTo>
                        <a:pt x="42" y="17"/>
                        <a:pt x="42" y="17"/>
                        <a:pt x="42" y="17"/>
                      </a:cubicBezTo>
                      <a:cubicBezTo>
                        <a:pt x="41" y="16"/>
                        <a:pt x="41" y="16"/>
                        <a:pt x="40" y="16"/>
                      </a:cubicBezTo>
                      <a:cubicBezTo>
                        <a:pt x="39" y="16"/>
                        <a:pt x="39" y="16"/>
                        <a:pt x="38" y="17"/>
                      </a:cubicBezTo>
                      <a:cubicBezTo>
                        <a:pt x="24" y="31"/>
                        <a:pt x="24" y="31"/>
                        <a:pt x="24" y="31"/>
                      </a:cubicBezTo>
                      <a:cubicBezTo>
                        <a:pt x="16" y="23"/>
                        <a:pt x="16" y="23"/>
                        <a:pt x="16" y="23"/>
                      </a:cubicBezTo>
                      <a:cubicBezTo>
                        <a:pt x="15" y="23"/>
                        <a:pt x="15" y="22"/>
                        <a:pt x="14" y="22"/>
                      </a:cubicBezTo>
                      <a:cubicBezTo>
                        <a:pt x="14" y="22"/>
                        <a:pt x="13" y="23"/>
                        <a:pt x="13" y="23"/>
                      </a:cubicBezTo>
                      <a:cubicBezTo>
                        <a:pt x="9" y="26"/>
                        <a:pt x="9" y="26"/>
                        <a:pt x="9" y="26"/>
                      </a:cubicBezTo>
                      <a:cubicBezTo>
                        <a:pt x="9" y="27"/>
                        <a:pt x="9" y="27"/>
                        <a:pt x="9" y="28"/>
                      </a:cubicBezTo>
                      <a:cubicBezTo>
                        <a:pt x="9" y="29"/>
                        <a:pt x="9" y="29"/>
                        <a:pt x="9" y="30"/>
                      </a:cubicBezTo>
                      <a:cubicBezTo>
                        <a:pt x="22" y="43"/>
                        <a:pt x="22" y="43"/>
                        <a:pt x="22" y="43"/>
                      </a:cubicBezTo>
                      <a:cubicBezTo>
                        <a:pt x="23" y="43"/>
                        <a:pt x="23" y="43"/>
                        <a:pt x="24" y="43"/>
                      </a:cubicBezTo>
                      <a:cubicBezTo>
                        <a:pt x="25" y="43"/>
                        <a:pt x="25" y="43"/>
                        <a:pt x="26" y="43"/>
                      </a:cubicBezTo>
                      <a:cubicBezTo>
                        <a:pt x="45" y="23"/>
                        <a:pt x="45" y="23"/>
                        <a:pt x="45" y="23"/>
                      </a:cubicBezTo>
                      <a:cubicBezTo>
                        <a:pt x="45" y="23"/>
                        <a:pt x="46" y="22"/>
                        <a:pt x="46" y="22"/>
                      </a:cubicBezTo>
                      <a:cubicBezTo>
                        <a:pt x="46" y="21"/>
                        <a:pt x="45" y="20"/>
                        <a:pt x="45" y="2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65000"/>
                      </a:prstClr>
                    </a:solidFill>
                    <a:effectLst/>
                    <a:uLnTx/>
                    <a:uFillTx/>
                    <a:cs typeface="Segoe UI Light" panose="020B0502040204020203" pitchFamily="34" charset="0"/>
                  </a:endParaRPr>
                </a:p>
              </p:txBody>
            </p:sp>
          </p:grpSp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2123DDD8-F2EE-4ABA-924D-38C2B206E03D}"/>
                  </a:ext>
                </a:extLst>
              </p:cNvPr>
              <p:cNvGrpSpPr/>
              <p:nvPr/>
            </p:nvGrpSpPr>
            <p:grpSpPr>
              <a:xfrm>
                <a:off x="7033412" y="3860110"/>
                <a:ext cx="4247860" cy="843949"/>
                <a:chOff x="7033412" y="3860110"/>
                <a:chExt cx="4247860" cy="843949"/>
              </a:xfrm>
            </p:grpSpPr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176C7CA6-FA23-4DCA-A2CB-C91E77122279}"/>
                    </a:ext>
                  </a:extLst>
                </p:cNvPr>
                <p:cNvSpPr txBox="1"/>
                <p:nvPr/>
              </p:nvSpPr>
              <p:spPr>
                <a:xfrm>
                  <a:off x="7297477" y="3860110"/>
                  <a:ext cx="3983795" cy="84394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Segoe UI Light"/>
                      <a:ea typeface="黑体"/>
                      <a:cs typeface="+mn-cs"/>
                    </a:rPr>
                    <a:t>Evening, Night, and Late nighttime: These time periods experience relatively lower pickup request volumes in the city.</a:t>
                  </a:r>
                </a:p>
              </p:txBody>
            </p:sp>
            <p:sp>
              <p:nvSpPr>
                <p:cNvPr id="58" name="Freeform 45">
                  <a:extLst>
                    <a:ext uri="{FF2B5EF4-FFF2-40B4-BE49-F238E27FC236}">
                      <a16:creationId xmlns:a16="http://schemas.microsoft.com/office/drawing/2014/main" id="{669BEF5E-FF83-4763-8D8D-0B4FC599BAD7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7033412" y="3980155"/>
                  <a:ext cx="167082" cy="167082"/>
                </a:xfrm>
                <a:custGeom>
                  <a:avLst/>
                  <a:gdLst>
                    <a:gd name="T0" fmla="*/ 92739 w 55"/>
                    <a:gd name="T1" fmla="*/ 188912 h 55"/>
                    <a:gd name="T2" fmla="*/ 0 w 55"/>
                    <a:gd name="T3" fmla="*/ 92739 h 55"/>
                    <a:gd name="T4" fmla="*/ 92739 w 55"/>
                    <a:gd name="T5" fmla="*/ 0 h 55"/>
                    <a:gd name="T6" fmla="*/ 188912 w 55"/>
                    <a:gd name="T7" fmla="*/ 92739 h 55"/>
                    <a:gd name="T8" fmla="*/ 92739 w 55"/>
                    <a:gd name="T9" fmla="*/ 188912 h 55"/>
                    <a:gd name="T10" fmla="*/ 154564 w 55"/>
                    <a:gd name="T11" fmla="*/ 68695 h 55"/>
                    <a:gd name="T12" fmla="*/ 144260 w 55"/>
                    <a:gd name="T13" fmla="*/ 58391 h 55"/>
                    <a:gd name="T14" fmla="*/ 137391 w 55"/>
                    <a:gd name="T15" fmla="*/ 54956 h 55"/>
                    <a:gd name="T16" fmla="*/ 130521 w 55"/>
                    <a:gd name="T17" fmla="*/ 58391 h 55"/>
                    <a:gd name="T18" fmla="*/ 82434 w 55"/>
                    <a:gd name="T19" fmla="*/ 106478 h 55"/>
                    <a:gd name="T20" fmla="*/ 54956 w 55"/>
                    <a:gd name="T21" fmla="*/ 79000 h 55"/>
                    <a:gd name="T22" fmla="*/ 48087 w 55"/>
                    <a:gd name="T23" fmla="*/ 75565 h 55"/>
                    <a:gd name="T24" fmla="*/ 44652 w 55"/>
                    <a:gd name="T25" fmla="*/ 79000 h 55"/>
                    <a:gd name="T26" fmla="*/ 30913 w 55"/>
                    <a:gd name="T27" fmla="*/ 89304 h 55"/>
                    <a:gd name="T28" fmla="*/ 30913 w 55"/>
                    <a:gd name="T29" fmla="*/ 96173 h 55"/>
                    <a:gd name="T30" fmla="*/ 30913 w 55"/>
                    <a:gd name="T31" fmla="*/ 103043 h 55"/>
                    <a:gd name="T32" fmla="*/ 75565 w 55"/>
                    <a:gd name="T33" fmla="*/ 147695 h 55"/>
                    <a:gd name="T34" fmla="*/ 82434 w 55"/>
                    <a:gd name="T35" fmla="*/ 147695 h 55"/>
                    <a:gd name="T36" fmla="*/ 89304 w 55"/>
                    <a:gd name="T37" fmla="*/ 147695 h 55"/>
                    <a:gd name="T38" fmla="*/ 154564 w 55"/>
                    <a:gd name="T39" fmla="*/ 79000 h 55"/>
                    <a:gd name="T40" fmla="*/ 157999 w 55"/>
                    <a:gd name="T41" fmla="*/ 75565 h 55"/>
                    <a:gd name="T42" fmla="*/ 154564 w 55"/>
                    <a:gd name="T43" fmla="*/ 68695 h 55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</a:gdLst>
                  <a:ahLst/>
                  <a:cxnLst>
                    <a:cxn ang="T44">
                      <a:pos x="T0" y="T1"/>
                    </a:cxn>
                    <a:cxn ang="T45">
                      <a:pos x="T2" y="T3"/>
                    </a:cxn>
                    <a:cxn ang="T46">
                      <a:pos x="T4" y="T5"/>
                    </a:cxn>
                    <a:cxn ang="T47">
                      <a:pos x="T6" y="T7"/>
                    </a:cxn>
                    <a:cxn ang="T48">
                      <a:pos x="T8" y="T9"/>
                    </a:cxn>
                    <a:cxn ang="T49">
                      <a:pos x="T10" y="T11"/>
                    </a:cxn>
                    <a:cxn ang="T50">
                      <a:pos x="T12" y="T13"/>
                    </a:cxn>
                    <a:cxn ang="T51">
                      <a:pos x="T14" y="T15"/>
                    </a:cxn>
                    <a:cxn ang="T52">
                      <a:pos x="T16" y="T17"/>
                    </a:cxn>
                    <a:cxn ang="T53">
                      <a:pos x="T18" y="T19"/>
                    </a:cxn>
                    <a:cxn ang="T54">
                      <a:pos x="T20" y="T21"/>
                    </a:cxn>
                    <a:cxn ang="T55">
                      <a:pos x="T22" y="T23"/>
                    </a:cxn>
                    <a:cxn ang="T56">
                      <a:pos x="T24" y="T25"/>
                    </a:cxn>
                    <a:cxn ang="T57">
                      <a:pos x="T26" y="T27"/>
                    </a:cxn>
                    <a:cxn ang="T58">
                      <a:pos x="T28" y="T29"/>
                    </a:cxn>
                    <a:cxn ang="T59">
                      <a:pos x="T30" y="T31"/>
                    </a:cxn>
                    <a:cxn ang="T60">
                      <a:pos x="T32" y="T33"/>
                    </a:cxn>
                    <a:cxn ang="T61">
                      <a:pos x="T34" y="T35"/>
                    </a:cxn>
                    <a:cxn ang="T62">
                      <a:pos x="T36" y="T37"/>
                    </a:cxn>
                    <a:cxn ang="T63">
                      <a:pos x="T38" y="T39"/>
                    </a:cxn>
                    <a:cxn ang="T64">
                      <a:pos x="T40" y="T41"/>
                    </a:cxn>
                    <a:cxn ang="T65">
                      <a:pos x="T42" y="T43"/>
                    </a:cxn>
                  </a:cxnLst>
                  <a:rect l="0" t="0" r="r" b="b"/>
                  <a:pathLst>
                    <a:path w="55" h="55">
                      <a:moveTo>
                        <a:pt x="27" y="55"/>
                      </a:moveTo>
                      <a:cubicBezTo>
                        <a:pt x="12" y="55"/>
                        <a:pt x="0" y="42"/>
                        <a:pt x="0" y="27"/>
                      </a:cubicBezTo>
                      <a:cubicBezTo>
                        <a:pt x="0" y="12"/>
                        <a:pt x="12" y="0"/>
                        <a:pt x="27" y="0"/>
                      </a:cubicBezTo>
                      <a:cubicBezTo>
                        <a:pt x="42" y="0"/>
                        <a:pt x="55" y="12"/>
                        <a:pt x="55" y="27"/>
                      </a:cubicBezTo>
                      <a:cubicBezTo>
                        <a:pt x="55" y="42"/>
                        <a:pt x="42" y="55"/>
                        <a:pt x="27" y="55"/>
                      </a:cubicBezTo>
                      <a:close/>
                      <a:moveTo>
                        <a:pt x="45" y="20"/>
                      </a:moveTo>
                      <a:cubicBezTo>
                        <a:pt x="42" y="17"/>
                        <a:pt x="42" y="17"/>
                        <a:pt x="42" y="17"/>
                      </a:cubicBezTo>
                      <a:cubicBezTo>
                        <a:pt x="41" y="16"/>
                        <a:pt x="41" y="16"/>
                        <a:pt x="40" y="16"/>
                      </a:cubicBezTo>
                      <a:cubicBezTo>
                        <a:pt x="39" y="16"/>
                        <a:pt x="39" y="16"/>
                        <a:pt x="38" y="17"/>
                      </a:cubicBezTo>
                      <a:cubicBezTo>
                        <a:pt x="24" y="31"/>
                        <a:pt x="24" y="31"/>
                        <a:pt x="24" y="31"/>
                      </a:cubicBezTo>
                      <a:cubicBezTo>
                        <a:pt x="16" y="23"/>
                        <a:pt x="16" y="23"/>
                        <a:pt x="16" y="23"/>
                      </a:cubicBezTo>
                      <a:cubicBezTo>
                        <a:pt x="15" y="23"/>
                        <a:pt x="15" y="22"/>
                        <a:pt x="14" y="22"/>
                      </a:cubicBezTo>
                      <a:cubicBezTo>
                        <a:pt x="14" y="22"/>
                        <a:pt x="13" y="23"/>
                        <a:pt x="13" y="23"/>
                      </a:cubicBezTo>
                      <a:cubicBezTo>
                        <a:pt x="9" y="26"/>
                        <a:pt x="9" y="26"/>
                        <a:pt x="9" y="26"/>
                      </a:cubicBezTo>
                      <a:cubicBezTo>
                        <a:pt x="9" y="27"/>
                        <a:pt x="9" y="27"/>
                        <a:pt x="9" y="28"/>
                      </a:cubicBezTo>
                      <a:cubicBezTo>
                        <a:pt x="9" y="29"/>
                        <a:pt x="9" y="29"/>
                        <a:pt x="9" y="30"/>
                      </a:cubicBezTo>
                      <a:cubicBezTo>
                        <a:pt x="22" y="43"/>
                        <a:pt x="22" y="43"/>
                        <a:pt x="22" y="43"/>
                      </a:cubicBezTo>
                      <a:cubicBezTo>
                        <a:pt x="23" y="43"/>
                        <a:pt x="23" y="43"/>
                        <a:pt x="24" y="43"/>
                      </a:cubicBezTo>
                      <a:cubicBezTo>
                        <a:pt x="25" y="43"/>
                        <a:pt x="25" y="43"/>
                        <a:pt x="26" y="43"/>
                      </a:cubicBezTo>
                      <a:cubicBezTo>
                        <a:pt x="45" y="23"/>
                        <a:pt x="45" y="23"/>
                        <a:pt x="45" y="23"/>
                      </a:cubicBezTo>
                      <a:cubicBezTo>
                        <a:pt x="45" y="23"/>
                        <a:pt x="46" y="22"/>
                        <a:pt x="46" y="22"/>
                      </a:cubicBezTo>
                      <a:cubicBezTo>
                        <a:pt x="46" y="21"/>
                        <a:pt x="45" y="20"/>
                        <a:pt x="45" y="2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65000"/>
                      </a:prstClr>
                    </a:solidFill>
                    <a:effectLst/>
                    <a:uLnTx/>
                    <a:uFillTx/>
                    <a:cs typeface="Segoe UI Light" panose="020B0502040204020203" pitchFamily="34" charset="0"/>
                  </a:endParaRPr>
                </a:p>
              </p:txBody>
            </p:sp>
          </p:grpSp>
        </p:grp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D9ED5228-E80C-453F-BE96-80266AC454DC}"/>
              </a:ext>
            </a:extLst>
          </p:cNvPr>
          <p:cNvSpPr txBox="1"/>
          <p:nvPr/>
        </p:nvSpPr>
        <p:spPr>
          <a:xfrm>
            <a:off x="11281272" y="6311410"/>
            <a:ext cx="826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EEE9B2C3-FEC2-44C0-85D0-2908C08462D1}" type="slidenum">
              <a:rPr lang="en-US" sz="2400">
                <a:solidFill>
                  <a:schemeClr val="bg1"/>
                </a:solidFill>
                <a:latin typeface="Orbitron Black"/>
                <a:ea typeface="黑体"/>
              </a:rPr>
              <a:pPr algn="ctr"/>
              <a:t>11</a:t>
            </a:fld>
            <a:endParaRPr lang="en-US" sz="3600" dirty="0">
              <a:solidFill>
                <a:schemeClr val="bg1"/>
              </a:solidFill>
              <a:latin typeface="Orbitron Black"/>
              <a:ea typeface="黑体"/>
            </a:endParaRPr>
          </a:p>
        </p:txBody>
      </p:sp>
      <p:pic>
        <p:nvPicPr>
          <p:cNvPr id="36" name="Graphic 35">
            <a:extLst>
              <a:ext uri="{FF2B5EF4-FFF2-40B4-BE49-F238E27FC236}">
                <a16:creationId xmlns:a16="http://schemas.microsoft.com/office/drawing/2014/main" id="{14AF83A4-2813-4366-A8F7-94C0B2536D6A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10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0489" y="241234"/>
            <a:ext cx="676774" cy="235082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6199B01-73EC-4C26-98FF-1CD72DB3E044}"/>
              </a:ext>
            </a:extLst>
          </p:cNvPr>
          <p:cNvCxnSpPr/>
          <p:nvPr/>
        </p:nvCxnSpPr>
        <p:spPr>
          <a:xfrm>
            <a:off x="6717294" y="5351590"/>
            <a:ext cx="4080778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we="http://schemas.microsoft.com/office/webextensions/webextension/2010/11" xmlns:pca="http://schemas.microsoft.com/office/powerpoint/2013/contentapp">
        <mc:Choice Requires="we pca">
          <p:graphicFrame>
            <p:nvGraphicFramePr>
              <p:cNvPr id="10" name="Add-in 9" title="Microsoft Power BI">
                <a:extLst>
                  <a:ext uri="{FF2B5EF4-FFF2-40B4-BE49-F238E27FC236}">
                    <a16:creationId xmlns:a16="http://schemas.microsoft.com/office/drawing/2014/main" id="{11EFBDB9-89EE-E507-F6E6-404287FC288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46510272"/>
                  </p:ext>
                </p:extLst>
              </p:nvPr>
            </p:nvGraphicFramePr>
            <p:xfrm>
              <a:off x="1678803" y="1175105"/>
              <a:ext cx="4377440" cy="4507790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5"/>
              </a:graphicData>
            </a:graphic>
          </p:graphicFrame>
        </mc:Choice>
        <mc:Fallback xmlns="">
          <p:pic>
            <p:nvPicPr>
              <p:cNvPr id="10" name="Add-in 9" title="Microsoft Power BI">
                <a:extLst>
                  <a:ext uri="{FF2B5EF4-FFF2-40B4-BE49-F238E27FC236}">
                    <a16:creationId xmlns:a16="http://schemas.microsoft.com/office/drawing/2014/main" id="{11EFBDB9-89EE-E507-F6E6-404287FC288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678803" y="1175105"/>
                <a:ext cx="4377440" cy="4507790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52C6728D-E8B8-9505-0A33-3070C7842886}"/>
              </a:ext>
            </a:extLst>
          </p:cNvPr>
          <p:cNvSpPr/>
          <p:nvPr/>
        </p:nvSpPr>
        <p:spPr>
          <a:xfrm>
            <a:off x="1683406" y="5221360"/>
            <a:ext cx="4377440" cy="3952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2C4EB5B-E503-DA42-16B2-1B489E947924}"/>
              </a:ext>
            </a:extLst>
          </p:cNvPr>
          <p:cNvSpPr/>
          <p:nvPr/>
        </p:nvSpPr>
        <p:spPr>
          <a:xfrm>
            <a:off x="5738191" y="1175105"/>
            <a:ext cx="318052" cy="40992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569242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27">
            <a:extLst>
              <a:ext uri="{FF2B5EF4-FFF2-40B4-BE49-F238E27FC236}">
                <a16:creationId xmlns:a16="http://schemas.microsoft.com/office/drawing/2014/main" id="{34B25A9F-530D-48C7-814B-D4D3CC3BBB4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70" b="7770"/>
          <a:stretch>
            <a:fillRect/>
          </a:stretch>
        </p:blipFill>
        <p:spPr>
          <a:xfrm>
            <a:off x="0" y="0"/>
            <a:ext cx="12192000" cy="6858000"/>
          </a:xfrm>
          <a:solidFill>
            <a:schemeClr val="bg1">
              <a:lumMod val="95000"/>
              <a:alpha val="10000"/>
            </a:schemeClr>
          </a:solidFill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09414DA-6D7B-49D0-A03F-665992D386B9}"/>
              </a:ext>
            </a:extLst>
          </p:cNvPr>
          <p:cNvSpPr/>
          <p:nvPr/>
        </p:nvSpPr>
        <p:spPr>
          <a:xfrm>
            <a:off x="0" y="0"/>
            <a:ext cx="12192000" cy="6858001"/>
          </a:xfrm>
          <a:prstGeom prst="rect">
            <a:avLst/>
          </a:prstGeom>
          <a:gradFill>
            <a:gsLst>
              <a:gs pos="0">
                <a:schemeClr val="accent3">
                  <a:alpha val="67000"/>
                </a:schemeClr>
              </a:gs>
              <a:gs pos="100000">
                <a:schemeClr val="accent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Rectangle: Top Corners Rounded 8">
            <a:extLst>
              <a:ext uri="{FF2B5EF4-FFF2-40B4-BE49-F238E27FC236}">
                <a16:creationId xmlns:a16="http://schemas.microsoft.com/office/drawing/2014/main" id="{FADB48FE-B829-4ECD-ACA9-639FF0E2ED88}"/>
              </a:ext>
            </a:extLst>
          </p:cNvPr>
          <p:cNvSpPr/>
          <p:nvPr/>
        </p:nvSpPr>
        <p:spPr>
          <a:xfrm rot="16200000">
            <a:off x="6037574" y="-238126"/>
            <a:ext cx="4974607" cy="7334249"/>
          </a:xfrm>
          <a:prstGeom prst="round2SameRect">
            <a:avLst>
              <a:gd name="adj1" fmla="val 5872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3141F52-4FDD-498D-9A07-D4B5C5D08EC6}"/>
              </a:ext>
            </a:extLst>
          </p:cNvPr>
          <p:cNvGrpSpPr/>
          <p:nvPr/>
        </p:nvGrpSpPr>
        <p:grpSpPr>
          <a:xfrm>
            <a:off x="429547" y="790088"/>
            <a:ext cx="4301479" cy="5296013"/>
            <a:chOff x="524797" y="2410017"/>
            <a:chExt cx="4301479" cy="2670734"/>
          </a:xfrm>
        </p:grpSpPr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234BC0F1-1D75-4C86-986F-5E594AABE489}"/>
                </a:ext>
              </a:extLst>
            </p:cNvPr>
            <p:cNvSpPr txBox="1"/>
            <p:nvPr/>
          </p:nvSpPr>
          <p:spPr>
            <a:xfrm>
              <a:off x="524797" y="2410017"/>
              <a:ext cx="4301479" cy="11127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rbitron Black"/>
                  <a:ea typeface="+mn-ea"/>
                  <a:cs typeface="Segoe UI" panose="020B0502040204020203" pitchFamily="34" charset="0"/>
                </a:rPr>
                <a:t>Frequency of time of the day based on pick up points and status</a:t>
              </a: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289FFBE8-2A68-42A9-8117-B30CF8BA7BBC}"/>
                </a:ext>
              </a:extLst>
            </p:cNvPr>
            <p:cNvSpPr/>
            <p:nvPr/>
          </p:nvSpPr>
          <p:spPr>
            <a:xfrm>
              <a:off x="847908" y="3410708"/>
              <a:ext cx="3978367" cy="55865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Roboto Medium" panose="02000000000000000000" pitchFamily="2" charset="0"/>
                  <a:cs typeface="Segoe UI" panose="020B0502040204020203" pitchFamily="34" charset="0"/>
                </a:rPr>
                <a:t>The Airport experiences a higher frequency of cancelled requests and instances of no cars available compared to the City, indicating potential service gaps that need to be addressed</a:t>
              </a:r>
              <a:r>
                <a:rPr kumimoji="0" lang="en-US" sz="140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j-lt"/>
                  <a:ea typeface="Roboto Medium" panose="02000000000000000000" pitchFamily="2" charset="0"/>
                  <a:cs typeface="Segoe UI" panose="020B0502040204020203" pitchFamily="34" charset="0"/>
                </a:rPr>
                <a:t>.</a:t>
              </a:r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B3EE63DD-D2BD-4103-BF15-196D653DD8F4}"/>
                </a:ext>
              </a:extLst>
            </p:cNvPr>
            <p:cNvSpPr/>
            <p:nvPr/>
          </p:nvSpPr>
          <p:spPr>
            <a:xfrm>
              <a:off x="847905" y="4524779"/>
              <a:ext cx="3842082" cy="55597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Light"/>
                  <a:ea typeface="Roboto Medium" panose="02000000000000000000" pitchFamily="2" charset="0"/>
                  <a:cs typeface="Segoe UI" panose="020B0502040204020203" pitchFamily="34" charset="0"/>
                </a:rPr>
                <a:t>The data suggests a need to focus on improving service availability and managing resources effectively to meet customer demand at both the Airport and City pickup points.</a:t>
              </a:r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4C7C5D3-9D5E-7E2C-4029-B0FD88A24086}"/>
                </a:ext>
              </a:extLst>
            </p:cNvPr>
            <p:cNvSpPr/>
            <p:nvPr/>
          </p:nvSpPr>
          <p:spPr>
            <a:xfrm>
              <a:off x="847907" y="3963745"/>
              <a:ext cx="3842078" cy="55936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Roboto Medium" panose="02000000000000000000" pitchFamily="2" charset="0"/>
                  <a:cs typeface="Segoe UI" panose="020B0502040204020203" pitchFamily="34" charset="0"/>
                </a:rPr>
                <a:t>Trips completed at the Airport are generally higher in the morning, while the City shows more trip completions during the evening and afternoon periods.</a:t>
              </a: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9A631181-A121-4888-8B35-1D34228A6D7E}"/>
              </a:ext>
            </a:extLst>
          </p:cNvPr>
          <p:cNvSpPr txBox="1"/>
          <p:nvPr/>
        </p:nvSpPr>
        <p:spPr>
          <a:xfrm>
            <a:off x="11281272" y="6311410"/>
            <a:ext cx="826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EEE9B2C3-FEC2-44C0-85D0-2908C08462D1}" type="slidenum">
              <a:rPr lang="en-US" sz="2400">
                <a:solidFill>
                  <a:schemeClr val="bg1"/>
                </a:solidFill>
                <a:latin typeface="Orbitron Black"/>
                <a:ea typeface="黑体"/>
              </a:rPr>
              <a:pPr algn="ctr"/>
              <a:t>12</a:t>
            </a:fld>
            <a:endParaRPr lang="en-US" sz="3600" dirty="0">
              <a:solidFill>
                <a:schemeClr val="bg1"/>
              </a:solidFill>
              <a:latin typeface="Orbitron Black"/>
              <a:ea typeface="黑体"/>
            </a:endParaRPr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2EFC64AF-A73F-4C1B-AC19-B53B41F2DEAC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10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0489" y="241234"/>
            <a:ext cx="676774" cy="235082"/>
          </a:xfrm>
          <a:prstGeom prst="rect">
            <a:avLst/>
          </a:prstGeom>
        </p:spPr>
      </p:pic>
      <p:sp>
        <p:nvSpPr>
          <p:cNvPr id="3" name="Freeform 45">
            <a:extLst>
              <a:ext uri="{FF2B5EF4-FFF2-40B4-BE49-F238E27FC236}">
                <a16:creationId xmlns:a16="http://schemas.microsoft.com/office/drawing/2014/main" id="{09558508-A94D-3047-7513-DD21BD37E192}"/>
              </a:ext>
            </a:extLst>
          </p:cNvPr>
          <p:cNvSpPr>
            <a:spLocks noEditPoints="1"/>
          </p:cNvSpPr>
          <p:nvPr/>
        </p:nvSpPr>
        <p:spPr bwMode="auto">
          <a:xfrm>
            <a:off x="585573" y="2856035"/>
            <a:ext cx="167082" cy="167082"/>
          </a:xfrm>
          <a:custGeom>
            <a:avLst/>
            <a:gdLst>
              <a:gd name="T0" fmla="*/ 92739 w 55"/>
              <a:gd name="T1" fmla="*/ 188912 h 55"/>
              <a:gd name="T2" fmla="*/ 0 w 55"/>
              <a:gd name="T3" fmla="*/ 92739 h 55"/>
              <a:gd name="T4" fmla="*/ 92739 w 55"/>
              <a:gd name="T5" fmla="*/ 0 h 55"/>
              <a:gd name="T6" fmla="*/ 188912 w 55"/>
              <a:gd name="T7" fmla="*/ 92739 h 55"/>
              <a:gd name="T8" fmla="*/ 92739 w 55"/>
              <a:gd name="T9" fmla="*/ 188912 h 55"/>
              <a:gd name="T10" fmla="*/ 154564 w 55"/>
              <a:gd name="T11" fmla="*/ 68695 h 55"/>
              <a:gd name="T12" fmla="*/ 144260 w 55"/>
              <a:gd name="T13" fmla="*/ 58391 h 55"/>
              <a:gd name="T14" fmla="*/ 137391 w 55"/>
              <a:gd name="T15" fmla="*/ 54956 h 55"/>
              <a:gd name="T16" fmla="*/ 130521 w 55"/>
              <a:gd name="T17" fmla="*/ 58391 h 55"/>
              <a:gd name="T18" fmla="*/ 82434 w 55"/>
              <a:gd name="T19" fmla="*/ 106478 h 55"/>
              <a:gd name="T20" fmla="*/ 54956 w 55"/>
              <a:gd name="T21" fmla="*/ 79000 h 55"/>
              <a:gd name="T22" fmla="*/ 48087 w 55"/>
              <a:gd name="T23" fmla="*/ 75565 h 55"/>
              <a:gd name="T24" fmla="*/ 44652 w 55"/>
              <a:gd name="T25" fmla="*/ 79000 h 55"/>
              <a:gd name="T26" fmla="*/ 30913 w 55"/>
              <a:gd name="T27" fmla="*/ 89304 h 55"/>
              <a:gd name="T28" fmla="*/ 30913 w 55"/>
              <a:gd name="T29" fmla="*/ 96173 h 55"/>
              <a:gd name="T30" fmla="*/ 30913 w 55"/>
              <a:gd name="T31" fmla="*/ 103043 h 55"/>
              <a:gd name="T32" fmla="*/ 75565 w 55"/>
              <a:gd name="T33" fmla="*/ 147695 h 55"/>
              <a:gd name="T34" fmla="*/ 82434 w 55"/>
              <a:gd name="T35" fmla="*/ 147695 h 55"/>
              <a:gd name="T36" fmla="*/ 89304 w 55"/>
              <a:gd name="T37" fmla="*/ 147695 h 55"/>
              <a:gd name="T38" fmla="*/ 154564 w 55"/>
              <a:gd name="T39" fmla="*/ 79000 h 55"/>
              <a:gd name="T40" fmla="*/ 157999 w 55"/>
              <a:gd name="T41" fmla="*/ 75565 h 55"/>
              <a:gd name="T42" fmla="*/ 154564 w 55"/>
              <a:gd name="T43" fmla="*/ 68695 h 55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</a:gdLst>
            <a:ahLst/>
            <a:cxnLst>
              <a:cxn ang="T44">
                <a:pos x="T0" y="T1"/>
              </a:cxn>
              <a:cxn ang="T45">
                <a:pos x="T2" y="T3"/>
              </a:cxn>
              <a:cxn ang="T46">
                <a:pos x="T4" y="T5"/>
              </a:cxn>
              <a:cxn ang="T47">
                <a:pos x="T6" y="T7"/>
              </a:cxn>
              <a:cxn ang="T48">
                <a:pos x="T8" y="T9"/>
              </a:cxn>
              <a:cxn ang="T49">
                <a:pos x="T10" y="T11"/>
              </a:cxn>
              <a:cxn ang="T50">
                <a:pos x="T12" y="T13"/>
              </a:cxn>
              <a:cxn ang="T51">
                <a:pos x="T14" y="T15"/>
              </a:cxn>
              <a:cxn ang="T52">
                <a:pos x="T16" y="T17"/>
              </a:cxn>
              <a:cxn ang="T53">
                <a:pos x="T18" y="T19"/>
              </a:cxn>
              <a:cxn ang="T54">
                <a:pos x="T20" y="T21"/>
              </a:cxn>
              <a:cxn ang="T55">
                <a:pos x="T22" y="T23"/>
              </a:cxn>
              <a:cxn ang="T56">
                <a:pos x="T24" y="T25"/>
              </a:cxn>
              <a:cxn ang="T57">
                <a:pos x="T26" y="T27"/>
              </a:cxn>
              <a:cxn ang="T58">
                <a:pos x="T28" y="T29"/>
              </a:cxn>
              <a:cxn ang="T59">
                <a:pos x="T30" y="T31"/>
              </a:cxn>
              <a:cxn ang="T60">
                <a:pos x="T32" y="T33"/>
              </a:cxn>
              <a:cxn ang="T61">
                <a:pos x="T34" y="T35"/>
              </a:cxn>
              <a:cxn ang="T62">
                <a:pos x="T36" y="T37"/>
              </a:cxn>
              <a:cxn ang="T63">
                <a:pos x="T38" y="T39"/>
              </a:cxn>
              <a:cxn ang="T64">
                <a:pos x="T40" y="T41"/>
              </a:cxn>
              <a:cxn ang="T65">
                <a:pos x="T42" y="T43"/>
              </a:cxn>
            </a:cxnLst>
            <a:rect l="0" t="0" r="r" b="b"/>
            <a:pathLst>
              <a:path w="55" h="55">
                <a:moveTo>
                  <a:pt x="27" y="55"/>
                </a:moveTo>
                <a:cubicBezTo>
                  <a:pt x="12" y="55"/>
                  <a:pt x="0" y="42"/>
                  <a:pt x="0" y="27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5" y="12"/>
                  <a:pt x="55" y="27"/>
                </a:cubicBezTo>
                <a:cubicBezTo>
                  <a:pt x="55" y="42"/>
                  <a:pt x="42" y="55"/>
                  <a:pt x="27" y="55"/>
                </a:cubicBezTo>
                <a:close/>
                <a:moveTo>
                  <a:pt x="45" y="20"/>
                </a:moveTo>
                <a:cubicBezTo>
                  <a:pt x="42" y="17"/>
                  <a:pt x="42" y="17"/>
                  <a:pt x="42" y="17"/>
                </a:cubicBezTo>
                <a:cubicBezTo>
                  <a:pt x="41" y="16"/>
                  <a:pt x="41" y="16"/>
                  <a:pt x="40" y="16"/>
                </a:cubicBezTo>
                <a:cubicBezTo>
                  <a:pt x="39" y="16"/>
                  <a:pt x="39" y="16"/>
                  <a:pt x="38" y="17"/>
                </a:cubicBezTo>
                <a:cubicBezTo>
                  <a:pt x="24" y="31"/>
                  <a:pt x="24" y="31"/>
                  <a:pt x="24" y="31"/>
                </a:cubicBezTo>
                <a:cubicBezTo>
                  <a:pt x="16" y="23"/>
                  <a:pt x="16" y="23"/>
                  <a:pt x="16" y="23"/>
                </a:cubicBezTo>
                <a:cubicBezTo>
                  <a:pt x="15" y="23"/>
                  <a:pt x="15" y="22"/>
                  <a:pt x="14" y="22"/>
                </a:cubicBezTo>
                <a:cubicBezTo>
                  <a:pt x="14" y="22"/>
                  <a:pt x="13" y="23"/>
                  <a:pt x="13" y="23"/>
                </a:cubicBezTo>
                <a:cubicBezTo>
                  <a:pt x="9" y="26"/>
                  <a:pt x="9" y="26"/>
                  <a:pt x="9" y="26"/>
                </a:cubicBezTo>
                <a:cubicBezTo>
                  <a:pt x="9" y="27"/>
                  <a:pt x="9" y="27"/>
                  <a:pt x="9" y="28"/>
                </a:cubicBezTo>
                <a:cubicBezTo>
                  <a:pt x="9" y="29"/>
                  <a:pt x="9" y="29"/>
                  <a:pt x="9" y="30"/>
                </a:cubicBezTo>
                <a:cubicBezTo>
                  <a:pt x="22" y="43"/>
                  <a:pt x="22" y="43"/>
                  <a:pt x="22" y="43"/>
                </a:cubicBezTo>
                <a:cubicBezTo>
                  <a:pt x="23" y="43"/>
                  <a:pt x="23" y="43"/>
                  <a:pt x="24" y="43"/>
                </a:cubicBezTo>
                <a:cubicBezTo>
                  <a:pt x="25" y="43"/>
                  <a:pt x="25" y="43"/>
                  <a:pt x="26" y="43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23"/>
                  <a:pt x="46" y="22"/>
                  <a:pt x="46" y="22"/>
                </a:cubicBezTo>
                <a:cubicBezTo>
                  <a:pt x="46" y="21"/>
                  <a:pt x="45" y="20"/>
                  <a:pt x="45" y="2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cs typeface="Segoe UI Light" panose="020B0502040204020203" pitchFamily="34" charset="0"/>
            </a:endParaRPr>
          </a:p>
        </p:txBody>
      </p:sp>
      <p:sp>
        <p:nvSpPr>
          <p:cNvPr id="5" name="Freeform 45">
            <a:extLst>
              <a:ext uri="{FF2B5EF4-FFF2-40B4-BE49-F238E27FC236}">
                <a16:creationId xmlns:a16="http://schemas.microsoft.com/office/drawing/2014/main" id="{055DBB91-3C5F-0BAD-43EC-527CFB24B80A}"/>
              </a:ext>
            </a:extLst>
          </p:cNvPr>
          <p:cNvSpPr>
            <a:spLocks noEditPoints="1"/>
          </p:cNvSpPr>
          <p:nvPr/>
        </p:nvSpPr>
        <p:spPr bwMode="auto">
          <a:xfrm>
            <a:off x="585573" y="3961710"/>
            <a:ext cx="167082" cy="167082"/>
          </a:xfrm>
          <a:custGeom>
            <a:avLst/>
            <a:gdLst>
              <a:gd name="T0" fmla="*/ 92739 w 55"/>
              <a:gd name="T1" fmla="*/ 188912 h 55"/>
              <a:gd name="T2" fmla="*/ 0 w 55"/>
              <a:gd name="T3" fmla="*/ 92739 h 55"/>
              <a:gd name="T4" fmla="*/ 92739 w 55"/>
              <a:gd name="T5" fmla="*/ 0 h 55"/>
              <a:gd name="T6" fmla="*/ 188912 w 55"/>
              <a:gd name="T7" fmla="*/ 92739 h 55"/>
              <a:gd name="T8" fmla="*/ 92739 w 55"/>
              <a:gd name="T9" fmla="*/ 188912 h 55"/>
              <a:gd name="T10" fmla="*/ 154564 w 55"/>
              <a:gd name="T11" fmla="*/ 68695 h 55"/>
              <a:gd name="T12" fmla="*/ 144260 w 55"/>
              <a:gd name="T13" fmla="*/ 58391 h 55"/>
              <a:gd name="T14" fmla="*/ 137391 w 55"/>
              <a:gd name="T15" fmla="*/ 54956 h 55"/>
              <a:gd name="T16" fmla="*/ 130521 w 55"/>
              <a:gd name="T17" fmla="*/ 58391 h 55"/>
              <a:gd name="T18" fmla="*/ 82434 w 55"/>
              <a:gd name="T19" fmla="*/ 106478 h 55"/>
              <a:gd name="T20" fmla="*/ 54956 w 55"/>
              <a:gd name="T21" fmla="*/ 79000 h 55"/>
              <a:gd name="T22" fmla="*/ 48087 w 55"/>
              <a:gd name="T23" fmla="*/ 75565 h 55"/>
              <a:gd name="T24" fmla="*/ 44652 w 55"/>
              <a:gd name="T25" fmla="*/ 79000 h 55"/>
              <a:gd name="T26" fmla="*/ 30913 w 55"/>
              <a:gd name="T27" fmla="*/ 89304 h 55"/>
              <a:gd name="T28" fmla="*/ 30913 w 55"/>
              <a:gd name="T29" fmla="*/ 96173 h 55"/>
              <a:gd name="T30" fmla="*/ 30913 w 55"/>
              <a:gd name="T31" fmla="*/ 103043 h 55"/>
              <a:gd name="T32" fmla="*/ 75565 w 55"/>
              <a:gd name="T33" fmla="*/ 147695 h 55"/>
              <a:gd name="T34" fmla="*/ 82434 w 55"/>
              <a:gd name="T35" fmla="*/ 147695 h 55"/>
              <a:gd name="T36" fmla="*/ 89304 w 55"/>
              <a:gd name="T37" fmla="*/ 147695 h 55"/>
              <a:gd name="T38" fmla="*/ 154564 w 55"/>
              <a:gd name="T39" fmla="*/ 79000 h 55"/>
              <a:gd name="T40" fmla="*/ 157999 w 55"/>
              <a:gd name="T41" fmla="*/ 75565 h 55"/>
              <a:gd name="T42" fmla="*/ 154564 w 55"/>
              <a:gd name="T43" fmla="*/ 68695 h 55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</a:gdLst>
            <a:ahLst/>
            <a:cxnLst>
              <a:cxn ang="T44">
                <a:pos x="T0" y="T1"/>
              </a:cxn>
              <a:cxn ang="T45">
                <a:pos x="T2" y="T3"/>
              </a:cxn>
              <a:cxn ang="T46">
                <a:pos x="T4" y="T5"/>
              </a:cxn>
              <a:cxn ang="T47">
                <a:pos x="T6" y="T7"/>
              </a:cxn>
              <a:cxn ang="T48">
                <a:pos x="T8" y="T9"/>
              </a:cxn>
              <a:cxn ang="T49">
                <a:pos x="T10" y="T11"/>
              </a:cxn>
              <a:cxn ang="T50">
                <a:pos x="T12" y="T13"/>
              </a:cxn>
              <a:cxn ang="T51">
                <a:pos x="T14" y="T15"/>
              </a:cxn>
              <a:cxn ang="T52">
                <a:pos x="T16" y="T17"/>
              </a:cxn>
              <a:cxn ang="T53">
                <a:pos x="T18" y="T19"/>
              </a:cxn>
              <a:cxn ang="T54">
                <a:pos x="T20" y="T21"/>
              </a:cxn>
              <a:cxn ang="T55">
                <a:pos x="T22" y="T23"/>
              </a:cxn>
              <a:cxn ang="T56">
                <a:pos x="T24" y="T25"/>
              </a:cxn>
              <a:cxn ang="T57">
                <a:pos x="T26" y="T27"/>
              </a:cxn>
              <a:cxn ang="T58">
                <a:pos x="T28" y="T29"/>
              </a:cxn>
              <a:cxn ang="T59">
                <a:pos x="T30" y="T31"/>
              </a:cxn>
              <a:cxn ang="T60">
                <a:pos x="T32" y="T33"/>
              </a:cxn>
              <a:cxn ang="T61">
                <a:pos x="T34" y="T35"/>
              </a:cxn>
              <a:cxn ang="T62">
                <a:pos x="T36" y="T37"/>
              </a:cxn>
              <a:cxn ang="T63">
                <a:pos x="T38" y="T39"/>
              </a:cxn>
              <a:cxn ang="T64">
                <a:pos x="T40" y="T41"/>
              </a:cxn>
              <a:cxn ang="T65">
                <a:pos x="T42" y="T43"/>
              </a:cxn>
            </a:cxnLst>
            <a:rect l="0" t="0" r="r" b="b"/>
            <a:pathLst>
              <a:path w="55" h="55">
                <a:moveTo>
                  <a:pt x="27" y="55"/>
                </a:moveTo>
                <a:cubicBezTo>
                  <a:pt x="12" y="55"/>
                  <a:pt x="0" y="42"/>
                  <a:pt x="0" y="27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5" y="12"/>
                  <a:pt x="55" y="27"/>
                </a:cubicBezTo>
                <a:cubicBezTo>
                  <a:pt x="55" y="42"/>
                  <a:pt x="42" y="55"/>
                  <a:pt x="27" y="55"/>
                </a:cubicBezTo>
                <a:close/>
                <a:moveTo>
                  <a:pt x="45" y="20"/>
                </a:moveTo>
                <a:cubicBezTo>
                  <a:pt x="42" y="17"/>
                  <a:pt x="42" y="17"/>
                  <a:pt x="42" y="17"/>
                </a:cubicBezTo>
                <a:cubicBezTo>
                  <a:pt x="41" y="16"/>
                  <a:pt x="41" y="16"/>
                  <a:pt x="40" y="16"/>
                </a:cubicBezTo>
                <a:cubicBezTo>
                  <a:pt x="39" y="16"/>
                  <a:pt x="39" y="16"/>
                  <a:pt x="38" y="17"/>
                </a:cubicBezTo>
                <a:cubicBezTo>
                  <a:pt x="24" y="31"/>
                  <a:pt x="24" y="31"/>
                  <a:pt x="24" y="31"/>
                </a:cubicBezTo>
                <a:cubicBezTo>
                  <a:pt x="16" y="23"/>
                  <a:pt x="16" y="23"/>
                  <a:pt x="16" y="23"/>
                </a:cubicBezTo>
                <a:cubicBezTo>
                  <a:pt x="15" y="23"/>
                  <a:pt x="15" y="22"/>
                  <a:pt x="14" y="22"/>
                </a:cubicBezTo>
                <a:cubicBezTo>
                  <a:pt x="14" y="22"/>
                  <a:pt x="13" y="23"/>
                  <a:pt x="13" y="23"/>
                </a:cubicBezTo>
                <a:cubicBezTo>
                  <a:pt x="9" y="26"/>
                  <a:pt x="9" y="26"/>
                  <a:pt x="9" y="26"/>
                </a:cubicBezTo>
                <a:cubicBezTo>
                  <a:pt x="9" y="27"/>
                  <a:pt x="9" y="27"/>
                  <a:pt x="9" y="28"/>
                </a:cubicBezTo>
                <a:cubicBezTo>
                  <a:pt x="9" y="29"/>
                  <a:pt x="9" y="29"/>
                  <a:pt x="9" y="30"/>
                </a:cubicBezTo>
                <a:cubicBezTo>
                  <a:pt x="22" y="43"/>
                  <a:pt x="22" y="43"/>
                  <a:pt x="22" y="43"/>
                </a:cubicBezTo>
                <a:cubicBezTo>
                  <a:pt x="23" y="43"/>
                  <a:pt x="23" y="43"/>
                  <a:pt x="24" y="43"/>
                </a:cubicBezTo>
                <a:cubicBezTo>
                  <a:pt x="25" y="43"/>
                  <a:pt x="25" y="43"/>
                  <a:pt x="26" y="43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23"/>
                  <a:pt x="46" y="22"/>
                  <a:pt x="46" y="22"/>
                </a:cubicBezTo>
                <a:cubicBezTo>
                  <a:pt x="46" y="21"/>
                  <a:pt x="45" y="20"/>
                  <a:pt x="45" y="2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cs typeface="Segoe UI Light" panose="020B0502040204020203" pitchFamily="34" charset="0"/>
            </a:endParaRPr>
          </a:p>
        </p:txBody>
      </p:sp>
      <p:sp>
        <p:nvSpPr>
          <p:cNvPr id="6" name="Freeform 45">
            <a:extLst>
              <a:ext uri="{FF2B5EF4-FFF2-40B4-BE49-F238E27FC236}">
                <a16:creationId xmlns:a16="http://schemas.microsoft.com/office/drawing/2014/main" id="{22FFDE66-7C82-9CAA-30AD-EC72E63B684C}"/>
              </a:ext>
            </a:extLst>
          </p:cNvPr>
          <p:cNvSpPr>
            <a:spLocks noEditPoints="1"/>
          </p:cNvSpPr>
          <p:nvPr/>
        </p:nvSpPr>
        <p:spPr bwMode="auto">
          <a:xfrm>
            <a:off x="585573" y="5067385"/>
            <a:ext cx="167082" cy="167082"/>
          </a:xfrm>
          <a:custGeom>
            <a:avLst/>
            <a:gdLst>
              <a:gd name="T0" fmla="*/ 92739 w 55"/>
              <a:gd name="T1" fmla="*/ 188912 h 55"/>
              <a:gd name="T2" fmla="*/ 0 w 55"/>
              <a:gd name="T3" fmla="*/ 92739 h 55"/>
              <a:gd name="T4" fmla="*/ 92739 w 55"/>
              <a:gd name="T5" fmla="*/ 0 h 55"/>
              <a:gd name="T6" fmla="*/ 188912 w 55"/>
              <a:gd name="T7" fmla="*/ 92739 h 55"/>
              <a:gd name="T8" fmla="*/ 92739 w 55"/>
              <a:gd name="T9" fmla="*/ 188912 h 55"/>
              <a:gd name="T10" fmla="*/ 154564 w 55"/>
              <a:gd name="T11" fmla="*/ 68695 h 55"/>
              <a:gd name="T12" fmla="*/ 144260 w 55"/>
              <a:gd name="T13" fmla="*/ 58391 h 55"/>
              <a:gd name="T14" fmla="*/ 137391 w 55"/>
              <a:gd name="T15" fmla="*/ 54956 h 55"/>
              <a:gd name="T16" fmla="*/ 130521 w 55"/>
              <a:gd name="T17" fmla="*/ 58391 h 55"/>
              <a:gd name="T18" fmla="*/ 82434 w 55"/>
              <a:gd name="T19" fmla="*/ 106478 h 55"/>
              <a:gd name="T20" fmla="*/ 54956 w 55"/>
              <a:gd name="T21" fmla="*/ 79000 h 55"/>
              <a:gd name="T22" fmla="*/ 48087 w 55"/>
              <a:gd name="T23" fmla="*/ 75565 h 55"/>
              <a:gd name="T24" fmla="*/ 44652 w 55"/>
              <a:gd name="T25" fmla="*/ 79000 h 55"/>
              <a:gd name="T26" fmla="*/ 30913 w 55"/>
              <a:gd name="T27" fmla="*/ 89304 h 55"/>
              <a:gd name="T28" fmla="*/ 30913 w 55"/>
              <a:gd name="T29" fmla="*/ 96173 h 55"/>
              <a:gd name="T30" fmla="*/ 30913 w 55"/>
              <a:gd name="T31" fmla="*/ 103043 h 55"/>
              <a:gd name="T32" fmla="*/ 75565 w 55"/>
              <a:gd name="T33" fmla="*/ 147695 h 55"/>
              <a:gd name="T34" fmla="*/ 82434 w 55"/>
              <a:gd name="T35" fmla="*/ 147695 h 55"/>
              <a:gd name="T36" fmla="*/ 89304 w 55"/>
              <a:gd name="T37" fmla="*/ 147695 h 55"/>
              <a:gd name="T38" fmla="*/ 154564 w 55"/>
              <a:gd name="T39" fmla="*/ 79000 h 55"/>
              <a:gd name="T40" fmla="*/ 157999 w 55"/>
              <a:gd name="T41" fmla="*/ 75565 h 55"/>
              <a:gd name="T42" fmla="*/ 154564 w 55"/>
              <a:gd name="T43" fmla="*/ 68695 h 55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</a:gdLst>
            <a:ahLst/>
            <a:cxnLst>
              <a:cxn ang="T44">
                <a:pos x="T0" y="T1"/>
              </a:cxn>
              <a:cxn ang="T45">
                <a:pos x="T2" y="T3"/>
              </a:cxn>
              <a:cxn ang="T46">
                <a:pos x="T4" y="T5"/>
              </a:cxn>
              <a:cxn ang="T47">
                <a:pos x="T6" y="T7"/>
              </a:cxn>
              <a:cxn ang="T48">
                <a:pos x="T8" y="T9"/>
              </a:cxn>
              <a:cxn ang="T49">
                <a:pos x="T10" y="T11"/>
              </a:cxn>
              <a:cxn ang="T50">
                <a:pos x="T12" y="T13"/>
              </a:cxn>
              <a:cxn ang="T51">
                <a:pos x="T14" y="T15"/>
              </a:cxn>
              <a:cxn ang="T52">
                <a:pos x="T16" y="T17"/>
              </a:cxn>
              <a:cxn ang="T53">
                <a:pos x="T18" y="T19"/>
              </a:cxn>
              <a:cxn ang="T54">
                <a:pos x="T20" y="T21"/>
              </a:cxn>
              <a:cxn ang="T55">
                <a:pos x="T22" y="T23"/>
              </a:cxn>
              <a:cxn ang="T56">
                <a:pos x="T24" y="T25"/>
              </a:cxn>
              <a:cxn ang="T57">
                <a:pos x="T26" y="T27"/>
              </a:cxn>
              <a:cxn ang="T58">
                <a:pos x="T28" y="T29"/>
              </a:cxn>
              <a:cxn ang="T59">
                <a:pos x="T30" y="T31"/>
              </a:cxn>
              <a:cxn ang="T60">
                <a:pos x="T32" y="T33"/>
              </a:cxn>
              <a:cxn ang="T61">
                <a:pos x="T34" y="T35"/>
              </a:cxn>
              <a:cxn ang="T62">
                <a:pos x="T36" y="T37"/>
              </a:cxn>
              <a:cxn ang="T63">
                <a:pos x="T38" y="T39"/>
              </a:cxn>
              <a:cxn ang="T64">
                <a:pos x="T40" y="T41"/>
              </a:cxn>
              <a:cxn ang="T65">
                <a:pos x="T42" y="T43"/>
              </a:cxn>
            </a:cxnLst>
            <a:rect l="0" t="0" r="r" b="b"/>
            <a:pathLst>
              <a:path w="55" h="55">
                <a:moveTo>
                  <a:pt x="27" y="55"/>
                </a:moveTo>
                <a:cubicBezTo>
                  <a:pt x="12" y="55"/>
                  <a:pt x="0" y="42"/>
                  <a:pt x="0" y="27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5" y="12"/>
                  <a:pt x="55" y="27"/>
                </a:cubicBezTo>
                <a:cubicBezTo>
                  <a:pt x="55" y="42"/>
                  <a:pt x="42" y="55"/>
                  <a:pt x="27" y="55"/>
                </a:cubicBezTo>
                <a:close/>
                <a:moveTo>
                  <a:pt x="45" y="20"/>
                </a:moveTo>
                <a:cubicBezTo>
                  <a:pt x="42" y="17"/>
                  <a:pt x="42" y="17"/>
                  <a:pt x="42" y="17"/>
                </a:cubicBezTo>
                <a:cubicBezTo>
                  <a:pt x="41" y="16"/>
                  <a:pt x="41" y="16"/>
                  <a:pt x="40" y="16"/>
                </a:cubicBezTo>
                <a:cubicBezTo>
                  <a:pt x="39" y="16"/>
                  <a:pt x="39" y="16"/>
                  <a:pt x="38" y="17"/>
                </a:cubicBezTo>
                <a:cubicBezTo>
                  <a:pt x="24" y="31"/>
                  <a:pt x="24" y="31"/>
                  <a:pt x="24" y="31"/>
                </a:cubicBezTo>
                <a:cubicBezTo>
                  <a:pt x="16" y="23"/>
                  <a:pt x="16" y="23"/>
                  <a:pt x="16" y="23"/>
                </a:cubicBezTo>
                <a:cubicBezTo>
                  <a:pt x="15" y="23"/>
                  <a:pt x="15" y="22"/>
                  <a:pt x="14" y="22"/>
                </a:cubicBezTo>
                <a:cubicBezTo>
                  <a:pt x="14" y="22"/>
                  <a:pt x="13" y="23"/>
                  <a:pt x="13" y="23"/>
                </a:cubicBezTo>
                <a:cubicBezTo>
                  <a:pt x="9" y="26"/>
                  <a:pt x="9" y="26"/>
                  <a:pt x="9" y="26"/>
                </a:cubicBezTo>
                <a:cubicBezTo>
                  <a:pt x="9" y="27"/>
                  <a:pt x="9" y="27"/>
                  <a:pt x="9" y="28"/>
                </a:cubicBezTo>
                <a:cubicBezTo>
                  <a:pt x="9" y="29"/>
                  <a:pt x="9" y="29"/>
                  <a:pt x="9" y="30"/>
                </a:cubicBezTo>
                <a:cubicBezTo>
                  <a:pt x="22" y="43"/>
                  <a:pt x="22" y="43"/>
                  <a:pt x="22" y="43"/>
                </a:cubicBezTo>
                <a:cubicBezTo>
                  <a:pt x="23" y="43"/>
                  <a:pt x="23" y="43"/>
                  <a:pt x="24" y="43"/>
                </a:cubicBezTo>
                <a:cubicBezTo>
                  <a:pt x="25" y="43"/>
                  <a:pt x="25" y="43"/>
                  <a:pt x="26" y="43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23"/>
                  <a:pt x="46" y="22"/>
                  <a:pt x="46" y="22"/>
                </a:cubicBezTo>
                <a:cubicBezTo>
                  <a:pt x="46" y="21"/>
                  <a:pt x="45" y="20"/>
                  <a:pt x="45" y="2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cs typeface="Segoe UI Light" panose="020B0502040204020203" pitchFamily="34" charset="0"/>
            </a:endParaRPr>
          </a:p>
        </p:txBody>
      </p:sp>
      <mc:AlternateContent xmlns:mc="http://schemas.openxmlformats.org/markup-compatibility/2006" xmlns:we="http://schemas.microsoft.com/office/webextensions/webextension/2010/11" xmlns:pca="http://schemas.microsoft.com/office/powerpoint/2013/contentapp">
        <mc:Choice Requires="we pca">
          <p:graphicFrame>
            <p:nvGraphicFramePr>
              <p:cNvPr id="7" name="Add-in 6" title="Microsoft Power BI">
                <a:extLst>
                  <a:ext uri="{FF2B5EF4-FFF2-40B4-BE49-F238E27FC236}">
                    <a16:creationId xmlns:a16="http://schemas.microsoft.com/office/drawing/2014/main" id="{514AC5E0-5219-744B-41DB-27F28F521D1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7782498"/>
                  </p:ext>
                </p:extLst>
              </p:nvPr>
            </p:nvGraphicFramePr>
            <p:xfrm>
              <a:off x="5067387" y="1111588"/>
              <a:ext cx="6979791" cy="4639855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5"/>
              </a:graphicData>
            </a:graphic>
          </p:graphicFrame>
        </mc:Choice>
        <mc:Fallback xmlns="">
          <p:pic>
            <p:nvPicPr>
              <p:cNvPr id="7" name="Add-in 6" title="Microsoft Power BI">
                <a:extLst>
                  <a:ext uri="{FF2B5EF4-FFF2-40B4-BE49-F238E27FC236}">
                    <a16:creationId xmlns:a16="http://schemas.microsoft.com/office/drawing/2014/main" id="{514AC5E0-5219-744B-41DB-27F28F521D1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067387" y="1111588"/>
                <a:ext cx="6979791" cy="4639855"/>
              </a:xfrm>
              <a:prstGeom prst="rect">
                <a:avLst/>
              </a:prstGeom>
            </p:spPr>
          </p:pic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6F1C3EE7-3030-94AB-8977-3041C5DA02DB}"/>
              </a:ext>
            </a:extLst>
          </p:cNvPr>
          <p:cNvSpPr/>
          <p:nvPr/>
        </p:nvSpPr>
        <p:spPr>
          <a:xfrm>
            <a:off x="4994041" y="5353878"/>
            <a:ext cx="7113303" cy="4505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86EBD96-ADD0-3B0A-1A9E-B0770AB7C467}"/>
              </a:ext>
            </a:extLst>
          </p:cNvPr>
          <p:cNvSpPr/>
          <p:nvPr/>
        </p:nvSpPr>
        <p:spPr>
          <a:xfrm>
            <a:off x="11722697" y="1053548"/>
            <a:ext cx="411452" cy="45123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020935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17">
            <a:extLst>
              <a:ext uri="{FF2B5EF4-FFF2-40B4-BE49-F238E27FC236}">
                <a16:creationId xmlns:a16="http://schemas.microsoft.com/office/drawing/2014/main" id="{1C86A414-0497-D820-D662-E8266392CDF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71" b="7771"/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DB0B6BC-951E-5161-1C48-0423CEED2E2E}"/>
              </a:ext>
            </a:extLst>
          </p:cNvPr>
          <p:cNvSpPr/>
          <p:nvPr/>
        </p:nvSpPr>
        <p:spPr>
          <a:xfrm>
            <a:off x="0" y="0"/>
            <a:ext cx="12192000" cy="6858001"/>
          </a:xfrm>
          <a:prstGeom prst="rect">
            <a:avLst/>
          </a:prstGeom>
          <a:gradFill>
            <a:gsLst>
              <a:gs pos="0">
                <a:schemeClr val="accent3">
                  <a:alpha val="67000"/>
                </a:schemeClr>
              </a:gs>
              <a:gs pos="100000">
                <a:schemeClr val="accent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mc:AlternateContent xmlns:mc="http://schemas.openxmlformats.org/markup-compatibility/2006" xmlns:we="http://schemas.microsoft.com/office/webextensions/webextension/2010/11" xmlns:pca="http://schemas.microsoft.com/office/powerpoint/2013/contentapp">
        <mc:Choice Requires="we pca">
          <p:graphicFrame>
            <p:nvGraphicFramePr>
              <p:cNvPr id="7" name="Add-in 6" title="Microsoft Power BI">
                <a:extLst>
                  <a:ext uri="{FF2B5EF4-FFF2-40B4-BE49-F238E27FC236}">
                    <a16:creationId xmlns:a16="http://schemas.microsoft.com/office/drawing/2014/main" id="{23F9CC5C-1594-56B6-A707-DEB7CD89A3C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66452221"/>
                  </p:ext>
                </p:extLst>
              </p:nvPr>
            </p:nvGraphicFramePr>
            <p:xfrm>
              <a:off x="371061" y="598002"/>
              <a:ext cx="11622159" cy="6018764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3"/>
              </a:graphicData>
            </a:graphic>
          </p:graphicFrame>
        </mc:Choice>
        <mc:Fallback xmlns="">
          <p:pic>
            <p:nvPicPr>
              <p:cNvPr id="7" name="Add-in 6" title="Microsoft Power BI">
                <a:extLst>
                  <a:ext uri="{FF2B5EF4-FFF2-40B4-BE49-F238E27FC236}">
                    <a16:creationId xmlns:a16="http://schemas.microsoft.com/office/drawing/2014/main" id="{23F9CC5C-1594-56B6-A707-DEB7CD89A3C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71061" y="598002"/>
                <a:ext cx="11622159" cy="6018764"/>
              </a:xfrm>
              <a:prstGeom prst="rect">
                <a:avLst/>
              </a:prstGeom>
            </p:spPr>
          </p:pic>
        </mc:Fallback>
      </mc:AlternateContent>
      <p:pic>
        <p:nvPicPr>
          <p:cNvPr id="10" name="Graphic 9">
            <a:extLst>
              <a:ext uri="{FF2B5EF4-FFF2-40B4-BE49-F238E27FC236}">
                <a16:creationId xmlns:a16="http://schemas.microsoft.com/office/drawing/2014/main" id="{520AB2EB-B9CA-C8FC-76E1-CB33B6C6BCE2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10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80489" y="241234"/>
            <a:ext cx="676774" cy="23508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88BEBE7-8102-CB6B-AC45-735047998A87}"/>
              </a:ext>
            </a:extLst>
          </p:cNvPr>
          <p:cNvSpPr txBox="1"/>
          <p:nvPr/>
        </p:nvSpPr>
        <p:spPr>
          <a:xfrm>
            <a:off x="4908431" y="51128"/>
            <a:ext cx="23751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+mj-lt"/>
              </a:rPr>
              <a:t>DASHBOARD</a:t>
            </a:r>
          </a:p>
        </p:txBody>
      </p:sp>
    </p:spTree>
    <p:extLst>
      <p:ext uri="{BB962C8B-B14F-4D97-AF65-F5344CB8AC3E}">
        <p14:creationId xmlns:p14="http://schemas.microsoft.com/office/powerpoint/2010/main" val="2977429499"/>
      </p:ext>
    </p:extLst>
  </p:cSld>
  <p:clrMapOvr>
    <a:masterClrMapping/>
  </p:clrMapOvr>
  <p:transition spd="slow">
    <p:cover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17">
            <a:extLst>
              <a:ext uri="{FF2B5EF4-FFF2-40B4-BE49-F238E27FC236}">
                <a16:creationId xmlns:a16="http://schemas.microsoft.com/office/drawing/2014/main" id="{1C86A414-0497-D820-D662-E8266392CDF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71" b="7771"/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DB0B6BC-951E-5161-1C48-0423CEED2E2E}"/>
              </a:ext>
            </a:extLst>
          </p:cNvPr>
          <p:cNvSpPr/>
          <p:nvPr/>
        </p:nvSpPr>
        <p:spPr>
          <a:xfrm>
            <a:off x="0" y="0"/>
            <a:ext cx="12192000" cy="6858001"/>
          </a:xfrm>
          <a:prstGeom prst="rect">
            <a:avLst/>
          </a:prstGeom>
          <a:gradFill>
            <a:gsLst>
              <a:gs pos="0">
                <a:schemeClr val="accent3">
                  <a:alpha val="67000"/>
                </a:schemeClr>
              </a:gs>
              <a:gs pos="100000">
                <a:schemeClr val="accent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520AB2EB-B9CA-C8FC-76E1-CB33B6C6BCE2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10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0489" y="241234"/>
            <a:ext cx="676774" cy="235082"/>
          </a:xfrm>
          <a:prstGeom prst="rect">
            <a:avLst/>
          </a:prstGeom>
        </p:spPr>
      </p:pic>
      <mc:AlternateContent xmlns:mc="http://schemas.openxmlformats.org/markup-compatibility/2006" xmlns:we="http://schemas.microsoft.com/office/webextensions/webextension/2010/11" xmlns:pca="http://schemas.microsoft.com/office/powerpoint/2013/contentapp">
        <mc:Choice Requires="we pca">
          <p:graphicFrame>
            <p:nvGraphicFramePr>
              <p:cNvPr id="2" name="Add-in 1" title="Microsoft Power BI">
                <a:extLst>
                  <a:ext uri="{FF2B5EF4-FFF2-40B4-BE49-F238E27FC236}">
                    <a16:creationId xmlns:a16="http://schemas.microsoft.com/office/drawing/2014/main" id="{90BC1A5D-7559-3846-E3AD-C72837B67E1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78529397"/>
                  </p:ext>
                </p:extLst>
              </p:nvPr>
            </p:nvGraphicFramePr>
            <p:xfrm>
              <a:off x="384312" y="571498"/>
              <a:ext cx="11529391" cy="6045268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5"/>
              </a:graphicData>
            </a:graphic>
          </p:graphicFrame>
        </mc:Choice>
        <mc:Fallback xmlns="">
          <p:pic>
            <p:nvPicPr>
              <p:cNvPr id="2" name="Add-in 1" title="Microsoft Power BI">
                <a:extLst>
                  <a:ext uri="{FF2B5EF4-FFF2-40B4-BE49-F238E27FC236}">
                    <a16:creationId xmlns:a16="http://schemas.microsoft.com/office/drawing/2014/main" id="{90BC1A5D-7559-3846-E3AD-C72837B67E1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84312" y="571498"/>
                <a:ext cx="11529391" cy="6045268"/>
              </a:xfrm>
              <a:prstGeom prst="rect">
                <a:avLst/>
              </a:prstGeom>
            </p:spPr>
          </p:pic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FC54E3BB-6A31-C62A-6BB2-24970E317991}"/>
              </a:ext>
            </a:extLst>
          </p:cNvPr>
          <p:cNvSpPr txBox="1"/>
          <p:nvPr/>
        </p:nvSpPr>
        <p:spPr>
          <a:xfrm>
            <a:off x="4908431" y="51128"/>
            <a:ext cx="23751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+mj-lt"/>
              </a:rPr>
              <a:t>DASHBOARD</a:t>
            </a:r>
          </a:p>
        </p:txBody>
      </p:sp>
    </p:spTree>
    <p:extLst>
      <p:ext uri="{BB962C8B-B14F-4D97-AF65-F5344CB8AC3E}">
        <p14:creationId xmlns:p14="http://schemas.microsoft.com/office/powerpoint/2010/main" val="2490629814"/>
      </p:ext>
    </p:extLst>
  </p:cSld>
  <p:clrMapOvr>
    <a:masterClrMapping/>
  </p:clrMapOvr>
  <p:transition spd="slow">
    <p:cover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Picture Placeholder 75">
            <a:extLst>
              <a:ext uri="{FF2B5EF4-FFF2-40B4-BE49-F238E27FC236}">
                <a16:creationId xmlns:a16="http://schemas.microsoft.com/office/drawing/2014/main" id="{FC4B36B1-649E-4F2D-9BFA-BEC2E2A4344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70" b="7770"/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F2ADA5C-0727-4E54-A493-34B3AC1874F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3">
                  <a:alpha val="67000"/>
                </a:schemeClr>
              </a:gs>
              <a:gs pos="100000">
                <a:schemeClr val="accent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88D0DE0-C59F-446E-BCC4-99161086AE04}"/>
              </a:ext>
            </a:extLst>
          </p:cNvPr>
          <p:cNvSpPr/>
          <p:nvPr/>
        </p:nvSpPr>
        <p:spPr>
          <a:xfrm flipH="1">
            <a:off x="0" y="3342003"/>
            <a:ext cx="12192000" cy="2626997"/>
          </a:xfrm>
          <a:custGeom>
            <a:avLst/>
            <a:gdLst>
              <a:gd name="connsiteX0" fmla="*/ 8748491 w 12192000"/>
              <a:gd name="connsiteY0" fmla="*/ 1233 h 2626997"/>
              <a:gd name="connsiteX1" fmla="*/ 9144000 w 12192000"/>
              <a:gd name="connsiteY1" fmla="*/ 24961 h 2626997"/>
              <a:gd name="connsiteX2" fmla="*/ 12012914 w 12192000"/>
              <a:gd name="connsiteY2" fmla="*/ 498775 h 2626997"/>
              <a:gd name="connsiteX3" fmla="*/ 12192000 w 12192000"/>
              <a:gd name="connsiteY3" fmla="*/ 536959 h 2626997"/>
              <a:gd name="connsiteX4" fmla="*/ 12192000 w 12192000"/>
              <a:gd name="connsiteY4" fmla="*/ 1894026 h 2626997"/>
              <a:gd name="connsiteX5" fmla="*/ 12192000 w 12192000"/>
              <a:gd name="connsiteY5" fmla="*/ 2104484 h 2626997"/>
              <a:gd name="connsiteX6" fmla="*/ 12192000 w 12192000"/>
              <a:gd name="connsiteY6" fmla="*/ 2626997 h 2626997"/>
              <a:gd name="connsiteX7" fmla="*/ 0 w 12192000"/>
              <a:gd name="connsiteY7" fmla="*/ 2626997 h 2626997"/>
              <a:gd name="connsiteX8" fmla="*/ 0 w 12192000"/>
              <a:gd name="connsiteY8" fmla="*/ 2104484 h 2626997"/>
              <a:gd name="connsiteX9" fmla="*/ 0 w 12192000"/>
              <a:gd name="connsiteY9" fmla="*/ 1894026 h 2626997"/>
              <a:gd name="connsiteX10" fmla="*/ 0 w 12192000"/>
              <a:gd name="connsiteY10" fmla="*/ 222829 h 2626997"/>
              <a:gd name="connsiteX11" fmla="*/ 308035 w 12192000"/>
              <a:gd name="connsiteY11" fmla="*/ 272447 h 2626997"/>
              <a:gd name="connsiteX12" fmla="*/ 4306531 w 12192000"/>
              <a:gd name="connsiteY12" fmla="*/ 1057349 h 2626997"/>
              <a:gd name="connsiteX13" fmla="*/ 8748491 w 12192000"/>
              <a:gd name="connsiteY13" fmla="*/ 1233 h 2626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2000" h="2626997">
                <a:moveTo>
                  <a:pt x="8748491" y="1233"/>
                </a:moveTo>
                <a:cubicBezTo>
                  <a:pt x="8875898" y="4049"/>
                  <a:pt x="9007578" y="11749"/>
                  <a:pt x="9144000" y="24961"/>
                </a:cubicBezTo>
                <a:cubicBezTo>
                  <a:pt x="9826113" y="91022"/>
                  <a:pt x="10881736" y="266063"/>
                  <a:pt x="12012914" y="498775"/>
                </a:cubicBezTo>
                <a:lnTo>
                  <a:pt x="12192000" y="536959"/>
                </a:lnTo>
                <a:lnTo>
                  <a:pt x="12192000" y="1894026"/>
                </a:lnTo>
                <a:lnTo>
                  <a:pt x="12192000" y="2104484"/>
                </a:lnTo>
                <a:lnTo>
                  <a:pt x="12192000" y="2626997"/>
                </a:lnTo>
                <a:lnTo>
                  <a:pt x="0" y="2626997"/>
                </a:lnTo>
                <a:lnTo>
                  <a:pt x="0" y="2104484"/>
                </a:lnTo>
                <a:lnTo>
                  <a:pt x="0" y="1894026"/>
                </a:lnTo>
                <a:lnTo>
                  <a:pt x="0" y="222829"/>
                </a:lnTo>
                <a:lnTo>
                  <a:pt x="308035" y="272447"/>
                </a:lnTo>
                <a:cubicBezTo>
                  <a:pt x="1509291" y="495451"/>
                  <a:pt x="3147245" y="1087768"/>
                  <a:pt x="4306531" y="1057349"/>
                </a:cubicBezTo>
                <a:cubicBezTo>
                  <a:pt x="5887373" y="1015870"/>
                  <a:pt x="6837377" y="-41003"/>
                  <a:pt x="8748491" y="1233"/>
                </a:cubicBezTo>
                <a:close/>
              </a:path>
            </a:pathLst>
          </a:custGeom>
          <a:solidFill>
            <a:schemeClr val="bg2">
              <a:lumMod val="75000"/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1B0E83D-FFE9-4335-8A08-828ADEE4E7CA}"/>
              </a:ext>
            </a:extLst>
          </p:cNvPr>
          <p:cNvSpPr/>
          <p:nvPr/>
        </p:nvSpPr>
        <p:spPr>
          <a:xfrm>
            <a:off x="0" y="3342003"/>
            <a:ext cx="12192000" cy="3515997"/>
          </a:xfrm>
          <a:custGeom>
            <a:avLst/>
            <a:gdLst>
              <a:gd name="connsiteX0" fmla="*/ 8748491 w 12192000"/>
              <a:gd name="connsiteY0" fmla="*/ 1233 h 3515997"/>
              <a:gd name="connsiteX1" fmla="*/ 9144000 w 12192000"/>
              <a:gd name="connsiteY1" fmla="*/ 24961 h 3515997"/>
              <a:gd name="connsiteX2" fmla="*/ 12012914 w 12192000"/>
              <a:gd name="connsiteY2" fmla="*/ 498775 h 3515997"/>
              <a:gd name="connsiteX3" fmla="*/ 12192000 w 12192000"/>
              <a:gd name="connsiteY3" fmla="*/ 536959 h 3515997"/>
              <a:gd name="connsiteX4" fmla="*/ 12192000 w 12192000"/>
              <a:gd name="connsiteY4" fmla="*/ 1894026 h 3515997"/>
              <a:gd name="connsiteX5" fmla="*/ 12192000 w 12192000"/>
              <a:gd name="connsiteY5" fmla="*/ 2104484 h 3515997"/>
              <a:gd name="connsiteX6" fmla="*/ 12192000 w 12192000"/>
              <a:gd name="connsiteY6" fmla="*/ 2626997 h 3515997"/>
              <a:gd name="connsiteX7" fmla="*/ 12192000 w 12192000"/>
              <a:gd name="connsiteY7" fmla="*/ 3515997 h 3515997"/>
              <a:gd name="connsiteX8" fmla="*/ 0 w 12192000"/>
              <a:gd name="connsiteY8" fmla="*/ 3515997 h 3515997"/>
              <a:gd name="connsiteX9" fmla="*/ 0 w 12192000"/>
              <a:gd name="connsiteY9" fmla="*/ 2626997 h 3515997"/>
              <a:gd name="connsiteX10" fmla="*/ 0 w 12192000"/>
              <a:gd name="connsiteY10" fmla="*/ 2104484 h 3515997"/>
              <a:gd name="connsiteX11" fmla="*/ 0 w 12192000"/>
              <a:gd name="connsiteY11" fmla="*/ 1894026 h 3515997"/>
              <a:gd name="connsiteX12" fmla="*/ 0 w 12192000"/>
              <a:gd name="connsiteY12" fmla="*/ 222829 h 3515997"/>
              <a:gd name="connsiteX13" fmla="*/ 308035 w 12192000"/>
              <a:gd name="connsiteY13" fmla="*/ 272447 h 3515997"/>
              <a:gd name="connsiteX14" fmla="*/ 4306531 w 12192000"/>
              <a:gd name="connsiteY14" fmla="*/ 1057349 h 3515997"/>
              <a:gd name="connsiteX15" fmla="*/ 8748491 w 12192000"/>
              <a:gd name="connsiteY15" fmla="*/ 1233 h 3515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000" h="3515997">
                <a:moveTo>
                  <a:pt x="8748491" y="1233"/>
                </a:moveTo>
                <a:cubicBezTo>
                  <a:pt x="8875898" y="4049"/>
                  <a:pt x="9007578" y="11749"/>
                  <a:pt x="9144000" y="24961"/>
                </a:cubicBezTo>
                <a:cubicBezTo>
                  <a:pt x="9826113" y="91022"/>
                  <a:pt x="10881736" y="266063"/>
                  <a:pt x="12012914" y="498775"/>
                </a:cubicBezTo>
                <a:lnTo>
                  <a:pt x="12192000" y="536959"/>
                </a:lnTo>
                <a:lnTo>
                  <a:pt x="12192000" y="1894026"/>
                </a:lnTo>
                <a:lnTo>
                  <a:pt x="12192000" y="2104484"/>
                </a:lnTo>
                <a:lnTo>
                  <a:pt x="12192000" y="2626997"/>
                </a:lnTo>
                <a:lnTo>
                  <a:pt x="12192000" y="3515997"/>
                </a:lnTo>
                <a:lnTo>
                  <a:pt x="0" y="3515997"/>
                </a:lnTo>
                <a:lnTo>
                  <a:pt x="0" y="2626997"/>
                </a:lnTo>
                <a:lnTo>
                  <a:pt x="0" y="2104484"/>
                </a:lnTo>
                <a:lnTo>
                  <a:pt x="0" y="1894026"/>
                </a:lnTo>
                <a:lnTo>
                  <a:pt x="0" y="222829"/>
                </a:lnTo>
                <a:lnTo>
                  <a:pt x="308035" y="272447"/>
                </a:lnTo>
                <a:cubicBezTo>
                  <a:pt x="1509291" y="495451"/>
                  <a:pt x="3147245" y="1087768"/>
                  <a:pt x="4306531" y="1057349"/>
                </a:cubicBezTo>
                <a:cubicBezTo>
                  <a:pt x="5887373" y="1015870"/>
                  <a:pt x="6837377" y="-41003"/>
                  <a:pt x="8748491" y="123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F978169D-1177-4BBF-91B7-195DF83CED82}"/>
              </a:ext>
            </a:extLst>
          </p:cNvPr>
          <p:cNvSpPr txBox="1"/>
          <p:nvPr/>
        </p:nvSpPr>
        <p:spPr>
          <a:xfrm>
            <a:off x="2704556" y="5428439"/>
            <a:ext cx="6427251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+mn-ea"/>
                <a:cs typeface="Segoe UI" panose="020B0502040204020203" pitchFamily="34" charset="0"/>
              </a:rPr>
              <a:t>INSIGHTS</a:t>
            </a:r>
          </a:p>
        </p:txBody>
      </p: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id="{ECC28D2D-29E1-447F-B1BE-09B6CA38620A}"/>
              </a:ext>
            </a:extLst>
          </p:cNvPr>
          <p:cNvSpPr/>
          <p:nvPr/>
        </p:nvSpPr>
        <p:spPr>
          <a:xfrm>
            <a:off x="788454" y="3024939"/>
            <a:ext cx="3251689" cy="1725659"/>
          </a:xfrm>
          <a:prstGeom prst="roundRect">
            <a:avLst>
              <a:gd name="adj" fmla="val 5733"/>
            </a:avLst>
          </a:prstGeom>
          <a:solidFill>
            <a:schemeClr val="bg1"/>
          </a:solidFill>
          <a:ln>
            <a:noFill/>
          </a:ln>
          <a:effectLst>
            <a:outerShdw blurRad="444500" dist="3175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/>
            </a:endParaRPr>
          </a:p>
        </p:txBody>
      </p:sp>
      <p:sp>
        <p:nvSpPr>
          <p:cNvPr id="74" name="Rectangle: Rounded Corners 73">
            <a:extLst>
              <a:ext uri="{FF2B5EF4-FFF2-40B4-BE49-F238E27FC236}">
                <a16:creationId xmlns:a16="http://schemas.microsoft.com/office/drawing/2014/main" id="{8A5511E4-930E-43DA-8B79-643AEB1CAD26}"/>
              </a:ext>
            </a:extLst>
          </p:cNvPr>
          <p:cNvSpPr/>
          <p:nvPr/>
        </p:nvSpPr>
        <p:spPr>
          <a:xfrm>
            <a:off x="4292337" y="3024939"/>
            <a:ext cx="3251689" cy="1725659"/>
          </a:xfrm>
          <a:prstGeom prst="roundRect">
            <a:avLst>
              <a:gd name="adj" fmla="val 5733"/>
            </a:avLst>
          </a:prstGeom>
          <a:solidFill>
            <a:schemeClr val="bg1"/>
          </a:solidFill>
          <a:ln>
            <a:noFill/>
          </a:ln>
          <a:effectLst>
            <a:outerShdw blurRad="444500" dist="3175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/>
            </a:endParaRPr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69861612-5BB1-43A7-A09B-61337EF7B181}"/>
              </a:ext>
            </a:extLst>
          </p:cNvPr>
          <p:cNvSpPr/>
          <p:nvPr/>
        </p:nvSpPr>
        <p:spPr>
          <a:xfrm>
            <a:off x="7796220" y="3024939"/>
            <a:ext cx="3251689" cy="1725659"/>
          </a:xfrm>
          <a:prstGeom prst="roundRect">
            <a:avLst>
              <a:gd name="adj" fmla="val 5733"/>
            </a:avLst>
          </a:prstGeom>
          <a:solidFill>
            <a:schemeClr val="bg1"/>
          </a:solidFill>
          <a:ln>
            <a:noFill/>
          </a:ln>
          <a:effectLst>
            <a:outerShdw blurRad="444500" dist="3175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/>
            </a:endParaRPr>
          </a:p>
        </p:txBody>
      </p:sp>
      <p:sp>
        <p:nvSpPr>
          <p:cNvPr id="82" name="Rectangle: Rounded Corners 81">
            <a:extLst>
              <a:ext uri="{FF2B5EF4-FFF2-40B4-BE49-F238E27FC236}">
                <a16:creationId xmlns:a16="http://schemas.microsoft.com/office/drawing/2014/main" id="{D15778F4-5522-4603-B7E6-DABB0B711C71}"/>
              </a:ext>
            </a:extLst>
          </p:cNvPr>
          <p:cNvSpPr/>
          <p:nvPr/>
        </p:nvSpPr>
        <p:spPr>
          <a:xfrm>
            <a:off x="7796220" y="1050996"/>
            <a:ext cx="3251689" cy="1843978"/>
          </a:xfrm>
          <a:prstGeom prst="roundRect">
            <a:avLst>
              <a:gd name="adj" fmla="val 5733"/>
            </a:avLst>
          </a:prstGeom>
          <a:solidFill>
            <a:schemeClr val="bg1"/>
          </a:solidFill>
          <a:ln>
            <a:noFill/>
          </a:ln>
          <a:effectLst>
            <a:outerShdw blurRad="444500" dist="3175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/>
            </a:endParaRPr>
          </a:p>
        </p:txBody>
      </p: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469041AD-B910-49C7-8AC2-7ABB34340279}"/>
              </a:ext>
            </a:extLst>
          </p:cNvPr>
          <p:cNvGrpSpPr/>
          <p:nvPr/>
        </p:nvGrpSpPr>
        <p:grpSpPr>
          <a:xfrm>
            <a:off x="7923456" y="1161390"/>
            <a:ext cx="2947176" cy="1602704"/>
            <a:chOff x="1167394" y="2720586"/>
            <a:chExt cx="2947176" cy="1602704"/>
          </a:xfrm>
        </p:grpSpPr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9051D351-DC26-496B-8475-E0FDFE129705}"/>
                </a:ext>
              </a:extLst>
            </p:cNvPr>
            <p:cNvSpPr/>
            <p:nvPr/>
          </p:nvSpPr>
          <p:spPr>
            <a:xfrm>
              <a:off x="1167394" y="3220809"/>
              <a:ext cx="2947176" cy="110248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ea typeface="Roboto Medium" panose="02000000000000000000" pitchFamily="2" charset="0"/>
                  <a:cs typeface="Segoe UI Light" panose="020B0502040204020203" pitchFamily="34" charset="0"/>
                </a:rPr>
                <a:t>Mornings and evenings are peak pickup hours in both City and Airport, requiring sufficient car availability.</a:t>
              </a:r>
            </a:p>
          </p:txBody>
        </p:sp>
        <p:pic>
          <p:nvPicPr>
            <p:cNvPr id="130" name="Picture 129">
              <a:extLst>
                <a:ext uri="{FF2B5EF4-FFF2-40B4-BE49-F238E27FC236}">
                  <a16:creationId xmlns:a16="http://schemas.microsoft.com/office/drawing/2014/main" id="{CD40CE54-73CF-4E9B-9447-F119F6931B6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6170" y="2720586"/>
              <a:ext cx="434621" cy="442263"/>
            </a:xfrm>
            <a:prstGeom prst="rect">
              <a:avLst/>
            </a:prstGeom>
          </p:spPr>
        </p:pic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6467E269-EAEA-484C-8266-90080BAE212F}"/>
              </a:ext>
            </a:extLst>
          </p:cNvPr>
          <p:cNvGrpSpPr/>
          <p:nvPr/>
        </p:nvGrpSpPr>
        <p:grpSpPr>
          <a:xfrm>
            <a:off x="788454" y="3156568"/>
            <a:ext cx="3290581" cy="1522303"/>
            <a:chOff x="4704178" y="2853752"/>
            <a:chExt cx="3290581" cy="1233584"/>
          </a:xfrm>
        </p:grpSpPr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94F16001-0D35-4385-BC9E-23D45487ABA0}"/>
                </a:ext>
              </a:extLst>
            </p:cNvPr>
            <p:cNvSpPr/>
            <p:nvPr/>
          </p:nvSpPr>
          <p:spPr>
            <a:xfrm>
              <a:off x="4704178" y="3316418"/>
              <a:ext cx="3290581" cy="7709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ea typeface="Roboto Medium" panose="02000000000000000000" pitchFamily="2" charset="0"/>
                  <a:cs typeface="Segoe UI Light" panose="020B0502040204020203" pitchFamily="34" charset="0"/>
                </a:rPr>
                <a:t>Thursdays have more cancellations in City, while Mondays show higher cancellations at Airport.</a:t>
              </a:r>
            </a:p>
          </p:txBody>
        </p:sp>
        <p:pic>
          <p:nvPicPr>
            <p:cNvPr id="133" name="Picture 132">
              <a:extLst>
                <a:ext uri="{FF2B5EF4-FFF2-40B4-BE49-F238E27FC236}">
                  <a16:creationId xmlns:a16="http://schemas.microsoft.com/office/drawing/2014/main" id="{35806C44-C4D3-4C88-AA85-8083A8A7634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5236" y="2853752"/>
              <a:ext cx="463694" cy="471847"/>
            </a:xfrm>
            <a:prstGeom prst="rect">
              <a:avLst/>
            </a:prstGeom>
          </p:spPr>
        </p:pic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BDB903C8-FF3C-9CC3-DD94-FA070CB4F1DE}"/>
                </a:ext>
              </a:extLst>
            </p:cNvPr>
            <p:cNvSpPr/>
            <p:nvPr/>
          </p:nvSpPr>
          <p:spPr>
            <a:xfrm>
              <a:off x="4886240" y="3192541"/>
              <a:ext cx="2856326" cy="2920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ea typeface="Roboto Medium" panose="02000000000000000000" pitchFamily="2" charset="0"/>
                <a:cs typeface="Segoe UI Light" panose="020B0502040204020203" pitchFamily="34" charset="0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803E5C8A-76C4-C518-73F3-28652EFC88EC}"/>
                </a:ext>
              </a:extLst>
            </p:cNvPr>
            <p:cNvSpPr/>
            <p:nvPr/>
          </p:nvSpPr>
          <p:spPr>
            <a:xfrm>
              <a:off x="4704179" y="2902731"/>
              <a:ext cx="3251688" cy="3261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latin typeface="+mj-lt"/>
                  <a:ea typeface="Roboto Medium" panose="02000000000000000000" pitchFamily="2" charset="0"/>
                  <a:cs typeface="Segoe UI Light" panose="020B0502040204020203" pitchFamily="34" charset="0"/>
                </a:rPr>
                <a:t>Day of Week</a:t>
              </a:r>
            </a:p>
          </p:txBody>
        </p: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84EA9F5F-537B-46B0-AD4D-2C0646EB66BB}"/>
              </a:ext>
            </a:extLst>
          </p:cNvPr>
          <p:cNvGrpSpPr/>
          <p:nvPr/>
        </p:nvGrpSpPr>
        <p:grpSpPr>
          <a:xfrm>
            <a:off x="4298834" y="3217010"/>
            <a:ext cx="3251688" cy="1489201"/>
            <a:chOff x="1093061" y="4665352"/>
            <a:chExt cx="3052628" cy="1489201"/>
          </a:xfrm>
        </p:grpSpPr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0F1B57AE-1491-411A-A52A-AADA6796EAA4}"/>
                </a:ext>
              </a:extLst>
            </p:cNvPr>
            <p:cNvSpPr/>
            <p:nvPr/>
          </p:nvSpPr>
          <p:spPr>
            <a:xfrm>
              <a:off x="1093061" y="5203202"/>
              <a:ext cx="3052628" cy="95135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ea typeface="Roboto Medium" panose="02000000000000000000" pitchFamily="2" charset="0"/>
                  <a:cs typeface="Segoe UI Light" panose="020B0502040204020203" pitchFamily="34" charset="0"/>
                </a:rPr>
                <a:t>Early morning sees a surge in Airport pickups, indicating the need for adequate resources.</a:t>
              </a:r>
            </a:p>
          </p:txBody>
        </p:sp>
        <p:pic>
          <p:nvPicPr>
            <p:cNvPr id="136" name="Picture 135">
              <a:extLst>
                <a:ext uri="{FF2B5EF4-FFF2-40B4-BE49-F238E27FC236}">
                  <a16:creationId xmlns:a16="http://schemas.microsoft.com/office/drawing/2014/main" id="{9273EED0-C485-466D-B3AF-9B12A4D3171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6126" y="4665352"/>
              <a:ext cx="434621" cy="442263"/>
            </a:xfrm>
            <a:prstGeom prst="rect">
              <a:avLst/>
            </a:prstGeom>
          </p:spPr>
        </p:pic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D95359B4-9303-4D41-B9E3-1F26E19DA590}"/>
              </a:ext>
            </a:extLst>
          </p:cNvPr>
          <p:cNvGrpSpPr/>
          <p:nvPr/>
        </p:nvGrpSpPr>
        <p:grpSpPr>
          <a:xfrm>
            <a:off x="7802716" y="3103952"/>
            <a:ext cx="3244094" cy="1647874"/>
            <a:chOff x="4710674" y="4589538"/>
            <a:chExt cx="3244094" cy="1137553"/>
          </a:xfrm>
        </p:grpSpPr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BEC0B894-EE76-42F5-A7A4-4F84B0D475C5}"/>
                </a:ext>
              </a:extLst>
            </p:cNvPr>
            <p:cNvSpPr/>
            <p:nvPr/>
          </p:nvSpPr>
          <p:spPr>
            <a:xfrm>
              <a:off x="4710674" y="5070358"/>
              <a:ext cx="3244094" cy="65673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ea typeface="Roboto Medium" panose="02000000000000000000" pitchFamily="2" charset="0"/>
                  <a:cs typeface="Segoe UI Light" panose="020B0502040204020203" pitchFamily="34" charset="0"/>
                </a:rPr>
                <a:t>Morning hours in City have more cancellations and unavailability of cars, requiring improvement.</a:t>
              </a:r>
            </a:p>
          </p:txBody>
        </p:sp>
        <p:pic>
          <p:nvPicPr>
            <p:cNvPr id="139" name="Picture 138">
              <a:extLst>
                <a:ext uri="{FF2B5EF4-FFF2-40B4-BE49-F238E27FC236}">
                  <a16:creationId xmlns:a16="http://schemas.microsoft.com/office/drawing/2014/main" id="{FD2333A6-30D1-4532-BEC9-8F8BCF88CE6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01860" y="4589538"/>
              <a:ext cx="470132" cy="478398"/>
            </a:xfrm>
            <a:prstGeom prst="rect">
              <a:avLst/>
            </a:prstGeom>
          </p:spPr>
        </p:pic>
      </p:grpSp>
      <p:sp>
        <p:nvSpPr>
          <p:cNvPr id="145" name="TextBox 144">
            <a:extLst>
              <a:ext uri="{FF2B5EF4-FFF2-40B4-BE49-F238E27FC236}">
                <a16:creationId xmlns:a16="http://schemas.microsoft.com/office/drawing/2014/main" id="{D03EE5C9-9A02-44E8-8ACD-E38C30224BF3}"/>
              </a:ext>
            </a:extLst>
          </p:cNvPr>
          <p:cNvSpPr txBox="1"/>
          <p:nvPr/>
        </p:nvSpPr>
        <p:spPr>
          <a:xfrm>
            <a:off x="11281272" y="6311410"/>
            <a:ext cx="826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EEE9B2C3-FEC2-44C0-85D0-2908C08462D1}" type="slidenum">
              <a:rPr lang="en-US" sz="2400">
                <a:solidFill>
                  <a:schemeClr val="bg1"/>
                </a:solidFill>
                <a:latin typeface="Orbitron Black"/>
                <a:ea typeface="黑体"/>
              </a:rPr>
              <a:pPr algn="ctr"/>
              <a:t>15</a:t>
            </a:fld>
            <a:endParaRPr lang="en-US" sz="3600" dirty="0">
              <a:solidFill>
                <a:schemeClr val="bg1"/>
              </a:solidFill>
              <a:latin typeface="Orbitron Black"/>
              <a:ea typeface="黑体"/>
            </a:endParaRPr>
          </a:p>
        </p:txBody>
      </p:sp>
      <p:pic>
        <p:nvPicPr>
          <p:cNvPr id="146" name="Graphic 145">
            <a:extLst>
              <a:ext uri="{FF2B5EF4-FFF2-40B4-BE49-F238E27FC236}">
                <a16:creationId xmlns:a16="http://schemas.microsoft.com/office/drawing/2014/main" id="{BD28A1DC-ACD2-48FC-B19B-4E2FE9020B47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10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80489" y="241234"/>
            <a:ext cx="676774" cy="235082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5ECE0FC9-D870-3AE2-0FE3-950C44A7C10F}"/>
              </a:ext>
            </a:extLst>
          </p:cNvPr>
          <p:cNvGrpSpPr/>
          <p:nvPr/>
        </p:nvGrpSpPr>
        <p:grpSpPr>
          <a:xfrm>
            <a:off x="888536" y="1050996"/>
            <a:ext cx="3151606" cy="1843978"/>
            <a:chOff x="888536" y="1050996"/>
            <a:chExt cx="3151606" cy="1843978"/>
          </a:xfrm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873C3ECF-7124-324E-460D-CE22060D8305}"/>
                </a:ext>
              </a:extLst>
            </p:cNvPr>
            <p:cNvSpPr/>
            <p:nvPr/>
          </p:nvSpPr>
          <p:spPr>
            <a:xfrm>
              <a:off x="888537" y="1050996"/>
              <a:ext cx="3151605" cy="1843978"/>
            </a:xfrm>
            <a:prstGeom prst="roundRect">
              <a:avLst>
                <a:gd name="adj" fmla="val 4271"/>
              </a:avLst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270000" dist="38100" dir="5400000" algn="t" rotWithShape="0">
                <a:prstClr val="black">
                  <a:alpha val="15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4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Orbitron Black"/>
                <a:ea typeface="+mn-ea"/>
                <a:cs typeface="+mn-cs"/>
              </a:endParaRP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8FDB66F-2DBE-AAB1-58DC-F54E1FAB2540}"/>
                </a:ext>
              </a:extLst>
            </p:cNvPr>
            <p:cNvGrpSpPr/>
            <p:nvPr/>
          </p:nvGrpSpPr>
          <p:grpSpPr>
            <a:xfrm>
              <a:off x="888536" y="1145774"/>
              <a:ext cx="3151606" cy="1393040"/>
              <a:chOff x="888536" y="1145774"/>
              <a:chExt cx="3151606" cy="1393040"/>
            </a:xfrm>
          </p:grpSpPr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E0C1C8E-9A95-5A09-7F97-E4FB30BA8AF7}"/>
                  </a:ext>
                </a:extLst>
              </p:cNvPr>
              <p:cNvSpPr txBox="1"/>
              <p:nvPr/>
            </p:nvSpPr>
            <p:spPr>
              <a:xfrm>
                <a:off x="888537" y="1222165"/>
                <a:ext cx="315160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Orbitron Black"/>
                    <a:ea typeface="+mn-ea"/>
                    <a:cs typeface="+mn-cs"/>
                  </a:rPr>
                  <a:t>Demand</a:t>
                </a:r>
                <a:endParaRPr kumimoji="0" lang="en-ID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Orbitron Black"/>
                  <a:ea typeface="+mn-ea"/>
                  <a:cs typeface="+mn-cs"/>
                </a:endParaRPr>
              </a:p>
            </p:txBody>
          </p:sp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6DBA046D-3211-B573-CFE7-5290D6565294}"/>
                  </a:ext>
                </a:extLst>
              </p:cNvPr>
              <p:cNvSpPr/>
              <p:nvPr/>
            </p:nvSpPr>
            <p:spPr>
              <a:xfrm>
                <a:off x="888536" y="1694865"/>
                <a:ext cx="3151606" cy="84394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uLnTx/>
                    <a:uFillTx/>
                    <a:ea typeface="Roboto Medium" panose="02000000000000000000" pitchFamily="2" charset="0"/>
                    <a:cs typeface="Segoe UI Light" panose="020B0502040204020203" pitchFamily="34" charset="0"/>
                  </a:rPr>
                  <a:t>City has higher pickup demand than Airport, highlighting the need for optimized resource allocation.</a:t>
                </a:r>
              </a:p>
            </p:txBody>
          </p:sp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EC5CD951-361C-B35F-E9E9-26D73304B7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07203" y="1145774"/>
                <a:ext cx="448102" cy="474465"/>
              </a:xfrm>
              <a:prstGeom prst="rect">
                <a:avLst/>
              </a:prstGeom>
            </p:spPr>
          </p:pic>
        </p:grp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0999C7F-6451-A9F8-7860-D9A3AE906E85}"/>
              </a:ext>
            </a:extLst>
          </p:cNvPr>
          <p:cNvGrpSpPr/>
          <p:nvPr/>
        </p:nvGrpSpPr>
        <p:grpSpPr>
          <a:xfrm>
            <a:off x="4290566" y="1026687"/>
            <a:ext cx="3151606" cy="1843978"/>
            <a:chOff x="888536" y="1050996"/>
            <a:chExt cx="3151606" cy="1843978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FF9AEB0B-0E15-D7C0-133F-C921C7249B95}"/>
                </a:ext>
              </a:extLst>
            </p:cNvPr>
            <p:cNvSpPr/>
            <p:nvPr/>
          </p:nvSpPr>
          <p:spPr>
            <a:xfrm>
              <a:off x="888537" y="1050996"/>
              <a:ext cx="3151605" cy="1843978"/>
            </a:xfrm>
            <a:prstGeom prst="roundRect">
              <a:avLst>
                <a:gd name="adj" fmla="val 4271"/>
              </a:avLst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270000" dist="38100" dir="5400000" algn="t" rotWithShape="0">
                <a:prstClr val="black">
                  <a:alpha val="15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4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Orbitron Black"/>
                <a:ea typeface="+mn-ea"/>
                <a:cs typeface="+mn-cs"/>
              </a:endParaRPr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A83BE66D-60DD-6933-84F8-EDB091CC75EB}"/>
                </a:ext>
              </a:extLst>
            </p:cNvPr>
            <p:cNvGrpSpPr/>
            <p:nvPr/>
          </p:nvGrpSpPr>
          <p:grpSpPr>
            <a:xfrm>
              <a:off x="888536" y="1145774"/>
              <a:ext cx="3151606" cy="1393040"/>
              <a:chOff x="888536" y="1145774"/>
              <a:chExt cx="3151606" cy="1393040"/>
            </a:xfrm>
          </p:grpSpPr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02D5FFE-B9E6-0F94-60C0-4FD86591D6FE}"/>
                  </a:ext>
                </a:extLst>
              </p:cNvPr>
              <p:cNvSpPr txBox="1"/>
              <p:nvPr/>
            </p:nvSpPr>
            <p:spPr>
              <a:xfrm>
                <a:off x="888537" y="1222165"/>
                <a:ext cx="315160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Orbitron Black"/>
                    <a:ea typeface="+mn-ea"/>
                    <a:cs typeface="+mn-cs"/>
                  </a:rPr>
                  <a:t>Supply-Demand Gap</a:t>
                </a:r>
                <a:endParaRPr kumimoji="0" lang="en-ID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Orbitron Black"/>
                  <a:ea typeface="+mn-ea"/>
                  <a:cs typeface="+mn-cs"/>
                </a:endParaRPr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E62F4393-EA9F-461C-47BE-1E405F59FBF9}"/>
                  </a:ext>
                </a:extLst>
              </p:cNvPr>
              <p:cNvSpPr/>
              <p:nvPr/>
            </p:nvSpPr>
            <p:spPr>
              <a:xfrm>
                <a:off x="888536" y="1694865"/>
                <a:ext cx="3151606" cy="84394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uLnTx/>
                    <a:uFillTx/>
                    <a:ea typeface="Roboto Medium" panose="02000000000000000000" pitchFamily="2" charset="0"/>
                    <a:cs typeface="Segoe UI Light" panose="020B0502040204020203" pitchFamily="34" charset="0"/>
                  </a:rPr>
                  <a:t>Airport faces more cancellations and unavailability of cars, necessitating attention to address the gap.</a:t>
                </a:r>
              </a:p>
            </p:txBody>
          </p:sp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116BC2C5-DDCE-958B-2CE9-CFFDC6701B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56628" y="1145774"/>
                <a:ext cx="448102" cy="474465"/>
              </a:xfrm>
              <a:prstGeom prst="rect">
                <a:avLst/>
              </a:prstGeom>
            </p:spPr>
          </p:pic>
        </p:grp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94FA5785-1B82-7E40-CBA8-27CD0325D3DE}"/>
              </a:ext>
            </a:extLst>
          </p:cNvPr>
          <p:cNvSpPr txBox="1"/>
          <p:nvPr/>
        </p:nvSpPr>
        <p:spPr>
          <a:xfrm>
            <a:off x="7796221" y="1222165"/>
            <a:ext cx="32016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Orbitron Black"/>
                <a:ea typeface="+mn-ea"/>
                <a:cs typeface="+mn-cs"/>
              </a:rPr>
              <a:t>Peak Times</a:t>
            </a:r>
            <a:endParaRPr kumimoji="0" lang="en-ID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Orbitron Black"/>
              <a:ea typeface="+mn-ea"/>
              <a:cs typeface="+mn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C51CD5A-0507-E4E9-2788-665F628147A6}"/>
              </a:ext>
            </a:extLst>
          </p:cNvPr>
          <p:cNvSpPr/>
          <p:nvPr/>
        </p:nvSpPr>
        <p:spPr>
          <a:xfrm>
            <a:off x="4292338" y="3209585"/>
            <a:ext cx="3251688" cy="4025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j-lt"/>
                <a:ea typeface="Roboto Medium" panose="02000000000000000000" pitchFamily="2" charset="0"/>
                <a:cs typeface="Segoe UI Light" panose="020B0502040204020203" pitchFamily="34" charset="0"/>
              </a:rPr>
              <a:t>Airport Patterns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A03C7C1-AEA0-643C-0C1C-E2725F70716D}"/>
              </a:ext>
            </a:extLst>
          </p:cNvPr>
          <p:cNvSpPr/>
          <p:nvPr/>
        </p:nvSpPr>
        <p:spPr>
          <a:xfrm>
            <a:off x="7795122" y="3209585"/>
            <a:ext cx="3251688" cy="4025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j-lt"/>
                <a:ea typeface="Roboto Medium" panose="02000000000000000000" pitchFamily="2" charset="0"/>
                <a:cs typeface="Segoe UI Light" panose="020B0502040204020203" pitchFamily="34" charset="0"/>
              </a:rPr>
              <a:t>City Patterns</a:t>
            </a:r>
          </a:p>
        </p:txBody>
      </p:sp>
    </p:spTree>
    <p:extLst>
      <p:ext uri="{BB962C8B-B14F-4D97-AF65-F5344CB8AC3E}">
        <p14:creationId xmlns:p14="http://schemas.microsoft.com/office/powerpoint/2010/main" val="260041035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Picture Placeholder 75">
            <a:extLst>
              <a:ext uri="{FF2B5EF4-FFF2-40B4-BE49-F238E27FC236}">
                <a16:creationId xmlns:a16="http://schemas.microsoft.com/office/drawing/2014/main" id="{FC4B36B1-649E-4F2D-9BFA-BEC2E2A4344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70" b="7770"/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F2ADA5C-0727-4E54-A493-34B3AC1874F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3">
                  <a:alpha val="67000"/>
                </a:schemeClr>
              </a:gs>
              <a:gs pos="100000">
                <a:schemeClr val="accent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88D0DE0-C59F-446E-BCC4-99161086AE04}"/>
              </a:ext>
            </a:extLst>
          </p:cNvPr>
          <p:cNvSpPr/>
          <p:nvPr/>
        </p:nvSpPr>
        <p:spPr>
          <a:xfrm flipH="1">
            <a:off x="0" y="3342003"/>
            <a:ext cx="12192000" cy="2626997"/>
          </a:xfrm>
          <a:custGeom>
            <a:avLst/>
            <a:gdLst>
              <a:gd name="connsiteX0" fmla="*/ 8748491 w 12192000"/>
              <a:gd name="connsiteY0" fmla="*/ 1233 h 2626997"/>
              <a:gd name="connsiteX1" fmla="*/ 9144000 w 12192000"/>
              <a:gd name="connsiteY1" fmla="*/ 24961 h 2626997"/>
              <a:gd name="connsiteX2" fmla="*/ 12012914 w 12192000"/>
              <a:gd name="connsiteY2" fmla="*/ 498775 h 2626997"/>
              <a:gd name="connsiteX3" fmla="*/ 12192000 w 12192000"/>
              <a:gd name="connsiteY3" fmla="*/ 536959 h 2626997"/>
              <a:gd name="connsiteX4" fmla="*/ 12192000 w 12192000"/>
              <a:gd name="connsiteY4" fmla="*/ 1894026 h 2626997"/>
              <a:gd name="connsiteX5" fmla="*/ 12192000 w 12192000"/>
              <a:gd name="connsiteY5" fmla="*/ 2104484 h 2626997"/>
              <a:gd name="connsiteX6" fmla="*/ 12192000 w 12192000"/>
              <a:gd name="connsiteY6" fmla="*/ 2626997 h 2626997"/>
              <a:gd name="connsiteX7" fmla="*/ 0 w 12192000"/>
              <a:gd name="connsiteY7" fmla="*/ 2626997 h 2626997"/>
              <a:gd name="connsiteX8" fmla="*/ 0 w 12192000"/>
              <a:gd name="connsiteY8" fmla="*/ 2104484 h 2626997"/>
              <a:gd name="connsiteX9" fmla="*/ 0 w 12192000"/>
              <a:gd name="connsiteY9" fmla="*/ 1894026 h 2626997"/>
              <a:gd name="connsiteX10" fmla="*/ 0 w 12192000"/>
              <a:gd name="connsiteY10" fmla="*/ 222829 h 2626997"/>
              <a:gd name="connsiteX11" fmla="*/ 308035 w 12192000"/>
              <a:gd name="connsiteY11" fmla="*/ 272447 h 2626997"/>
              <a:gd name="connsiteX12" fmla="*/ 4306531 w 12192000"/>
              <a:gd name="connsiteY12" fmla="*/ 1057349 h 2626997"/>
              <a:gd name="connsiteX13" fmla="*/ 8748491 w 12192000"/>
              <a:gd name="connsiteY13" fmla="*/ 1233 h 2626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2000" h="2626997">
                <a:moveTo>
                  <a:pt x="8748491" y="1233"/>
                </a:moveTo>
                <a:cubicBezTo>
                  <a:pt x="8875898" y="4049"/>
                  <a:pt x="9007578" y="11749"/>
                  <a:pt x="9144000" y="24961"/>
                </a:cubicBezTo>
                <a:cubicBezTo>
                  <a:pt x="9826113" y="91022"/>
                  <a:pt x="10881736" y="266063"/>
                  <a:pt x="12012914" y="498775"/>
                </a:cubicBezTo>
                <a:lnTo>
                  <a:pt x="12192000" y="536959"/>
                </a:lnTo>
                <a:lnTo>
                  <a:pt x="12192000" y="1894026"/>
                </a:lnTo>
                <a:lnTo>
                  <a:pt x="12192000" y="2104484"/>
                </a:lnTo>
                <a:lnTo>
                  <a:pt x="12192000" y="2626997"/>
                </a:lnTo>
                <a:lnTo>
                  <a:pt x="0" y="2626997"/>
                </a:lnTo>
                <a:lnTo>
                  <a:pt x="0" y="2104484"/>
                </a:lnTo>
                <a:lnTo>
                  <a:pt x="0" y="1894026"/>
                </a:lnTo>
                <a:lnTo>
                  <a:pt x="0" y="222829"/>
                </a:lnTo>
                <a:lnTo>
                  <a:pt x="308035" y="272447"/>
                </a:lnTo>
                <a:cubicBezTo>
                  <a:pt x="1509291" y="495451"/>
                  <a:pt x="3147245" y="1087768"/>
                  <a:pt x="4306531" y="1057349"/>
                </a:cubicBezTo>
                <a:cubicBezTo>
                  <a:pt x="5887373" y="1015870"/>
                  <a:pt x="6837377" y="-41003"/>
                  <a:pt x="8748491" y="1233"/>
                </a:cubicBezTo>
                <a:close/>
              </a:path>
            </a:pathLst>
          </a:custGeom>
          <a:solidFill>
            <a:schemeClr val="bg2">
              <a:lumMod val="75000"/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1B0E83D-FFE9-4335-8A08-828ADEE4E7CA}"/>
              </a:ext>
            </a:extLst>
          </p:cNvPr>
          <p:cNvSpPr/>
          <p:nvPr/>
        </p:nvSpPr>
        <p:spPr>
          <a:xfrm>
            <a:off x="0" y="3342003"/>
            <a:ext cx="12192000" cy="3515997"/>
          </a:xfrm>
          <a:custGeom>
            <a:avLst/>
            <a:gdLst>
              <a:gd name="connsiteX0" fmla="*/ 8748491 w 12192000"/>
              <a:gd name="connsiteY0" fmla="*/ 1233 h 3515997"/>
              <a:gd name="connsiteX1" fmla="*/ 9144000 w 12192000"/>
              <a:gd name="connsiteY1" fmla="*/ 24961 h 3515997"/>
              <a:gd name="connsiteX2" fmla="*/ 12012914 w 12192000"/>
              <a:gd name="connsiteY2" fmla="*/ 498775 h 3515997"/>
              <a:gd name="connsiteX3" fmla="*/ 12192000 w 12192000"/>
              <a:gd name="connsiteY3" fmla="*/ 536959 h 3515997"/>
              <a:gd name="connsiteX4" fmla="*/ 12192000 w 12192000"/>
              <a:gd name="connsiteY4" fmla="*/ 1894026 h 3515997"/>
              <a:gd name="connsiteX5" fmla="*/ 12192000 w 12192000"/>
              <a:gd name="connsiteY5" fmla="*/ 2104484 h 3515997"/>
              <a:gd name="connsiteX6" fmla="*/ 12192000 w 12192000"/>
              <a:gd name="connsiteY6" fmla="*/ 2626997 h 3515997"/>
              <a:gd name="connsiteX7" fmla="*/ 12192000 w 12192000"/>
              <a:gd name="connsiteY7" fmla="*/ 3515997 h 3515997"/>
              <a:gd name="connsiteX8" fmla="*/ 0 w 12192000"/>
              <a:gd name="connsiteY8" fmla="*/ 3515997 h 3515997"/>
              <a:gd name="connsiteX9" fmla="*/ 0 w 12192000"/>
              <a:gd name="connsiteY9" fmla="*/ 2626997 h 3515997"/>
              <a:gd name="connsiteX10" fmla="*/ 0 w 12192000"/>
              <a:gd name="connsiteY10" fmla="*/ 2104484 h 3515997"/>
              <a:gd name="connsiteX11" fmla="*/ 0 w 12192000"/>
              <a:gd name="connsiteY11" fmla="*/ 1894026 h 3515997"/>
              <a:gd name="connsiteX12" fmla="*/ 0 w 12192000"/>
              <a:gd name="connsiteY12" fmla="*/ 222829 h 3515997"/>
              <a:gd name="connsiteX13" fmla="*/ 308035 w 12192000"/>
              <a:gd name="connsiteY13" fmla="*/ 272447 h 3515997"/>
              <a:gd name="connsiteX14" fmla="*/ 4306531 w 12192000"/>
              <a:gd name="connsiteY14" fmla="*/ 1057349 h 3515997"/>
              <a:gd name="connsiteX15" fmla="*/ 8748491 w 12192000"/>
              <a:gd name="connsiteY15" fmla="*/ 1233 h 3515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000" h="3515997">
                <a:moveTo>
                  <a:pt x="8748491" y="1233"/>
                </a:moveTo>
                <a:cubicBezTo>
                  <a:pt x="8875898" y="4049"/>
                  <a:pt x="9007578" y="11749"/>
                  <a:pt x="9144000" y="24961"/>
                </a:cubicBezTo>
                <a:cubicBezTo>
                  <a:pt x="9826113" y="91022"/>
                  <a:pt x="10881736" y="266063"/>
                  <a:pt x="12012914" y="498775"/>
                </a:cubicBezTo>
                <a:lnTo>
                  <a:pt x="12192000" y="536959"/>
                </a:lnTo>
                <a:lnTo>
                  <a:pt x="12192000" y="1894026"/>
                </a:lnTo>
                <a:lnTo>
                  <a:pt x="12192000" y="2104484"/>
                </a:lnTo>
                <a:lnTo>
                  <a:pt x="12192000" y="2626997"/>
                </a:lnTo>
                <a:lnTo>
                  <a:pt x="12192000" y="3515997"/>
                </a:lnTo>
                <a:lnTo>
                  <a:pt x="0" y="3515997"/>
                </a:lnTo>
                <a:lnTo>
                  <a:pt x="0" y="2626997"/>
                </a:lnTo>
                <a:lnTo>
                  <a:pt x="0" y="2104484"/>
                </a:lnTo>
                <a:lnTo>
                  <a:pt x="0" y="1894026"/>
                </a:lnTo>
                <a:lnTo>
                  <a:pt x="0" y="222829"/>
                </a:lnTo>
                <a:lnTo>
                  <a:pt x="308035" y="272447"/>
                </a:lnTo>
                <a:cubicBezTo>
                  <a:pt x="1509291" y="495451"/>
                  <a:pt x="3147245" y="1087768"/>
                  <a:pt x="4306531" y="1057349"/>
                </a:cubicBezTo>
                <a:cubicBezTo>
                  <a:pt x="5887373" y="1015870"/>
                  <a:pt x="6837377" y="-41003"/>
                  <a:pt x="8748491" y="123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F978169D-1177-4BBF-91B7-195DF83CED82}"/>
              </a:ext>
            </a:extLst>
          </p:cNvPr>
          <p:cNvSpPr txBox="1"/>
          <p:nvPr/>
        </p:nvSpPr>
        <p:spPr>
          <a:xfrm>
            <a:off x="2704556" y="5428439"/>
            <a:ext cx="6427251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+mn-ea"/>
                <a:cs typeface="Segoe UI" panose="020B0502040204020203" pitchFamily="34" charset="0"/>
              </a:rPr>
              <a:t>RECOMMENDATIONS</a:t>
            </a:r>
          </a:p>
        </p:txBody>
      </p: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id="{ECC28D2D-29E1-447F-B1BE-09B6CA38620A}"/>
              </a:ext>
            </a:extLst>
          </p:cNvPr>
          <p:cNvSpPr/>
          <p:nvPr/>
        </p:nvSpPr>
        <p:spPr>
          <a:xfrm>
            <a:off x="788454" y="3024939"/>
            <a:ext cx="3251689" cy="1725659"/>
          </a:xfrm>
          <a:prstGeom prst="roundRect">
            <a:avLst>
              <a:gd name="adj" fmla="val 5733"/>
            </a:avLst>
          </a:prstGeom>
          <a:solidFill>
            <a:schemeClr val="bg1"/>
          </a:solidFill>
          <a:ln>
            <a:noFill/>
          </a:ln>
          <a:effectLst>
            <a:outerShdw blurRad="444500" dist="3175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/>
            </a:endParaRPr>
          </a:p>
        </p:txBody>
      </p:sp>
      <p:sp>
        <p:nvSpPr>
          <p:cNvPr id="74" name="Rectangle: Rounded Corners 73">
            <a:extLst>
              <a:ext uri="{FF2B5EF4-FFF2-40B4-BE49-F238E27FC236}">
                <a16:creationId xmlns:a16="http://schemas.microsoft.com/office/drawing/2014/main" id="{8A5511E4-930E-43DA-8B79-643AEB1CAD26}"/>
              </a:ext>
            </a:extLst>
          </p:cNvPr>
          <p:cNvSpPr/>
          <p:nvPr/>
        </p:nvSpPr>
        <p:spPr>
          <a:xfrm>
            <a:off x="4292337" y="3024939"/>
            <a:ext cx="3251689" cy="1725659"/>
          </a:xfrm>
          <a:prstGeom prst="roundRect">
            <a:avLst>
              <a:gd name="adj" fmla="val 5733"/>
            </a:avLst>
          </a:prstGeom>
          <a:solidFill>
            <a:schemeClr val="bg1"/>
          </a:solidFill>
          <a:ln>
            <a:noFill/>
          </a:ln>
          <a:effectLst>
            <a:outerShdw blurRad="444500" dist="3175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/>
            </a:endParaRPr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69861612-5BB1-43A7-A09B-61337EF7B181}"/>
              </a:ext>
            </a:extLst>
          </p:cNvPr>
          <p:cNvSpPr/>
          <p:nvPr/>
        </p:nvSpPr>
        <p:spPr>
          <a:xfrm>
            <a:off x="7796220" y="3024939"/>
            <a:ext cx="3251689" cy="1725659"/>
          </a:xfrm>
          <a:prstGeom prst="roundRect">
            <a:avLst>
              <a:gd name="adj" fmla="val 5733"/>
            </a:avLst>
          </a:prstGeom>
          <a:solidFill>
            <a:schemeClr val="bg1"/>
          </a:solidFill>
          <a:ln>
            <a:noFill/>
          </a:ln>
          <a:effectLst>
            <a:outerShdw blurRad="444500" dist="3175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/>
            </a:endParaRPr>
          </a:p>
        </p:txBody>
      </p:sp>
      <p:sp>
        <p:nvSpPr>
          <p:cNvPr id="80" name="Rectangle: Rounded Corners 79">
            <a:extLst>
              <a:ext uri="{FF2B5EF4-FFF2-40B4-BE49-F238E27FC236}">
                <a16:creationId xmlns:a16="http://schemas.microsoft.com/office/drawing/2014/main" id="{6A26BE45-D4BF-42BF-A138-7211FD5C2056}"/>
              </a:ext>
            </a:extLst>
          </p:cNvPr>
          <p:cNvSpPr/>
          <p:nvPr/>
        </p:nvSpPr>
        <p:spPr>
          <a:xfrm>
            <a:off x="723294" y="1050996"/>
            <a:ext cx="3251689" cy="1725659"/>
          </a:xfrm>
          <a:prstGeom prst="roundRect">
            <a:avLst>
              <a:gd name="adj" fmla="val 5733"/>
            </a:avLst>
          </a:prstGeom>
          <a:solidFill>
            <a:schemeClr val="bg1"/>
          </a:solidFill>
          <a:ln>
            <a:noFill/>
          </a:ln>
          <a:effectLst>
            <a:outerShdw blurRad="444500" dist="3175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/>
            </a:endParaRPr>
          </a:p>
        </p:txBody>
      </p:sp>
      <p:sp>
        <p:nvSpPr>
          <p:cNvPr id="81" name="Rectangle: Rounded Corners 80">
            <a:extLst>
              <a:ext uri="{FF2B5EF4-FFF2-40B4-BE49-F238E27FC236}">
                <a16:creationId xmlns:a16="http://schemas.microsoft.com/office/drawing/2014/main" id="{8E64E83E-7FBD-4008-BB80-18758FDA9574}"/>
              </a:ext>
            </a:extLst>
          </p:cNvPr>
          <p:cNvSpPr/>
          <p:nvPr/>
        </p:nvSpPr>
        <p:spPr>
          <a:xfrm>
            <a:off x="4292337" y="1050996"/>
            <a:ext cx="3251689" cy="1725659"/>
          </a:xfrm>
          <a:prstGeom prst="roundRect">
            <a:avLst>
              <a:gd name="adj" fmla="val 5733"/>
            </a:avLst>
          </a:prstGeom>
          <a:solidFill>
            <a:schemeClr val="bg1"/>
          </a:solidFill>
          <a:ln>
            <a:noFill/>
          </a:ln>
          <a:effectLst>
            <a:outerShdw blurRad="444500" dist="3175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/>
            </a:endParaRPr>
          </a:p>
        </p:txBody>
      </p:sp>
      <p:sp>
        <p:nvSpPr>
          <p:cNvPr id="82" name="Rectangle: Rounded Corners 81">
            <a:extLst>
              <a:ext uri="{FF2B5EF4-FFF2-40B4-BE49-F238E27FC236}">
                <a16:creationId xmlns:a16="http://schemas.microsoft.com/office/drawing/2014/main" id="{D15778F4-5522-4603-B7E6-DABB0B711C71}"/>
              </a:ext>
            </a:extLst>
          </p:cNvPr>
          <p:cNvSpPr/>
          <p:nvPr/>
        </p:nvSpPr>
        <p:spPr>
          <a:xfrm>
            <a:off x="7796220" y="1050996"/>
            <a:ext cx="3251689" cy="1725659"/>
          </a:xfrm>
          <a:prstGeom prst="roundRect">
            <a:avLst>
              <a:gd name="adj" fmla="val 5733"/>
            </a:avLst>
          </a:prstGeom>
          <a:solidFill>
            <a:schemeClr val="bg1"/>
          </a:solidFill>
          <a:ln>
            <a:noFill/>
          </a:ln>
          <a:effectLst>
            <a:outerShdw blurRad="444500" dist="3175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/>
            </a:endParaRPr>
          </a:p>
        </p:txBody>
      </p: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8C0A1D15-059B-4E4E-B743-4B0165E80E8D}"/>
              </a:ext>
            </a:extLst>
          </p:cNvPr>
          <p:cNvGrpSpPr/>
          <p:nvPr/>
        </p:nvGrpSpPr>
        <p:grpSpPr>
          <a:xfrm>
            <a:off x="864499" y="1361728"/>
            <a:ext cx="2978633" cy="1075166"/>
            <a:chOff x="5620051" y="845262"/>
            <a:chExt cx="2121530" cy="1075166"/>
          </a:xfrm>
        </p:grpSpPr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9FACB2D6-C87C-4A33-91CA-114D91C059EB}"/>
                </a:ext>
              </a:extLst>
            </p:cNvPr>
            <p:cNvSpPr/>
            <p:nvPr/>
          </p:nvSpPr>
          <p:spPr>
            <a:xfrm>
              <a:off x="5620051" y="1264543"/>
              <a:ext cx="2121530" cy="65588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ea typeface="Roboto Medium" panose="02000000000000000000" pitchFamily="2" charset="0"/>
                  <a:cs typeface="Segoe UI Light" panose="020B0502040204020203" pitchFamily="34" charset="0"/>
                </a:rPr>
                <a:t>Increase car availability during peak hours and at the Airport</a:t>
              </a:r>
            </a:p>
          </p:txBody>
        </p:sp>
        <p:pic>
          <p:nvPicPr>
            <p:cNvPr id="124" name="Picture 123">
              <a:extLst>
                <a:ext uri="{FF2B5EF4-FFF2-40B4-BE49-F238E27FC236}">
                  <a16:creationId xmlns:a16="http://schemas.microsoft.com/office/drawing/2014/main" id="{4C21BE96-6C74-4F0C-9BD0-82C30AC43E1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59685" y="845262"/>
              <a:ext cx="442263" cy="442263"/>
            </a:xfrm>
            <a:prstGeom prst="rect">
              <a:avLst/>
            </a:prstGeom>
          </p:spPr>
        </p:pic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F2B05793-4A07-48E3-992F-9013A38BFF4E}"/>
              </a:ext>
            </a:extLst>
          </p:cNvPr>
          <p:cNvGrpSpPr/>
          <p:nvPr/>
        </p:nvGrpSpPr>
        <p:grpSpPr>
          <a:xfrm>
            <a:off x="4361649" y="1361728"/>
            <a:ext cx="3113065" cy="1075166"/>
            <a:chOff x="4773490" y="950878"/>
            <a:chExt cx="3113065" cy="1075166"/>
          </a:xfrm>
        </p:grpSpPr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5E1910C1-642C-4D7F-B627-18BD6B97C7F6}"/>
                </a:ext>
              </a:extLst>
            </p:cNvPr>
            <p:cNvSpPr/>
            <p:nvPr/>
          </p:nvSpPr>
          <p:spPr>
            <a:xfrm>
              <a:off x="4773490" y="1370159"/>
              <a:ext cx="3113065" cy="65588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ea typeface="Roboto Medium" panose="02000000000000000000" pitchFamily="2" charset="0"/>
                  <a:cs typeface="Segoe UI Light" panose="020B0502040204020203" pitchFamily="34" charset="0"/>
                </a:rPr>
                <a:t>Address cancellations, especially in the morning and on Thursdays.</a:t>
              </a:r>
            </a:p>
          </p:txBody>
        </p:sp>
        <p:pic>
          <p:nvPicPr>
            <p:cNvPr id="127" name="Picture 126">
              <a:extLst>
                <a:ext uri="{FF2B5EF4-FFF2-40B4-BE49-F238E27FC236}">
                  <a16:creationId xmlns:a16="http://schemas.microsoft.com/office/drawing/2014/main" id="{716A8B55-5D55-4D5C-A0B9-805681CE5F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12712" y="950878"/>
              <a:ext cx="434621" cy="442263"/>
            </a:xfrm>
            <a:prstGeom prst="rect">
              <a:avLst/>
            </a:prstGeom>
          </p:spPr>
        </p:pic>
      </p:grp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469041AD-B910-49C7-8AC2-7ABB34340279}"/>
              </a:ext>
            </a:extLst>
          </p:cNvPr>
          <p:cNvGrpSpPr/>
          <p:nvPr/>
        </p:nvGrpSpPr>
        <p:grpSpPr>
          <a:xfrm>
            <a:off x="7948476" y="1361728"/>
            <a:ext cx="2947176" cy="1341477"/>
            <a:chOff x="1192414" y="2920924"/>
            <a:chExt cx="2947176" cy="1341477"/>
          </a:xfrm>
        </p:grpSpPr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9051D351-DC26-496B-8475-E0FDFE129705}"/>
                </a:ext>
              </a:extLst>
            </p:cNvPr>
            <p:cNvSpPr/>
            <p:nvPr/>
          </p:nvSpPr>
          <p:spPr>
            <a:xfrm>
              <a:off x="1192414" y="3311050"/>
              <a:ext cx="2947176" cy="95135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ea typeface="Roboto Medium" panose="02000000000000000000" pitchFamily="2" charset="0"/>
                  <a:cs typeface="Segoe UI Light" panose="020B0502040204020203" pitchFamily="34" charset="0"/>
                </a:rPr>
                <a:t>Address cancellations, especially in the morning and on Thursdays.</a:t>
              </a:r>
            </a:p>
          </p:txBody>
        </p:sp>
        <p:pic>
          <p:nvPicPr>
            <p:cNvPr id="130" name="Picture 129">
              <a:extLst>
                <a:ext uri="{FF2B5EF4-FFF2-40B4-BE49-F238E27FC236}">
                  <a16:creationId xmlns:a16="http://schemas.microsoft.com/office/drawing/2014/main" id="{CD40CE54-73CF-4E9B-9447-F119F6931B6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48692" y="2920924"/>
              <a:ext cx="434621" cy="442263"/>
            </a:xfrm>
            <a:prstGeom prst="rect">
              <a:avLst/>
            </a:prstGeom>
          </p:spPr>
        </p:pic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6467E269-EAEA-484C-8266-90080BAE212F}"/>
              </a:ext>
            </a:extLst>
          </p:cNvPr>
          <p:cNvGrpSpPr/>
          <p:nvPr/>
        </p:nvGrpSpPr>
        <p:grpSpPr>
          <a:xfrm>
            <a:off x="986135" y="3209585"/>
            <a:ext cx="2856326" cy="1371061"/>
            <a:chOff x="4901859" y="2896708"/>
            <a:chExt cx="2856326" cy="1371061"/>
          </a:xfrm>
        </p:grpSpPr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94F16001-0D35-4385-BC9E-23D45487ABA0}"/>
                </a:ext>
              </a:extLst>
            </p:cNvPr>
            <p:cNvSpPr/>
            <p:nvPr/>
          </p:nvSpPr>
          <p:spPr>
            <a:xfrm>
              <a:off x="4901859" y="3316418"/>
              <a:ext cx="2856326" cy="95135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ea typeface="Roboto Medium" panose="02000000000000000000" pitchFamily="2" charset="0"/>
                  <a:cs typeface="Segoe UI Light" panose="020B0502040204020203" pitchFamily="34" charset="0"/>
                </a:rPr>
                <a:t>Address cancellations, especially in the morning and on Thursdays.</a:t>
              </a:r>
            </a:p>
          </p:txBody>
        </p:sp>
        <p:pic>
          <p:nvPicPr>
            <p:cNvPr id="133" name="Picture 132">
              <a:extLst>
                <a:ext uri="{FF2B5EF4-FFF2-40B4-BE49-F238E27FC236}">
                  <a16:creationId xmlns:a16="http://schemas.microsoft.com/office/drawing/2014/main" id="{35806C44-C4D3-4C88-AA85-8083A8A7634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8175" y="2896708"/>
              <a:ext cx="463694" cy="471847"/>
            </a:xfrm>
            <a:prstGeom prst="rect">
              <a:avLst/>
            </a:prstGeom>
          </p:spPr>
        </p:pic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84EA9F5F-537B-46B0-AD4D-2C0646EB66BB}"/>
              </a:ext>
            </a:extLst>
          </p:cNvPr>
          <p:cNvGrpSpPr/>
          <p:nvPr/>
        </p:nvGrpSpPr>
        <p:grpSpPr>
          <a:xfrm>
            <a:off x="4444593" y="3209585"/>
            <a:ext cx="2947176" cy="1031873"/>
            <a:chOff x="1192414" y="4694370"/>
            <a:chExt cx="2947176" cy="1031873"/>
          </a:xfrm>
        </p:grpSpPr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0F1B57AE-1491-411A-A52A-AADA6796EAA4}"/>
                </a:ext>
              </a:extLst>
            </p:cNvPr>
            <p:cNvSpPr/>
            <p:nvPr/>
          </p:nvSpPr>
          <p:spPr>
            <a:xfrm>
              <a:off x="1192414" y="5070358"/>
              <a:ext cx="2947176" cy="65588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ea typeface="Roboto Medium" panose="02000000000000000000" pitchFamily="2" charset="0"/>
                  <a:cs typeface="Segoe UI Light" panose="020B0502040204020203" pitchFamily="34" charset="0"/>
                </a:rPr>
                <a:t>Monitor and adjust operations based on performance metrics.</a:t>
              </a:r>
            </a:p>
          </p:txBody>
        </p:sp>
        <p:pic>
          <p:nvPicPr>
            <p:cNvPr id="136" name="Picture 135">
              <a:extLst>
                <a:ext uri="{FF2B5EF4-FFF2-40B4-BE49-F238E27FC236}">
                  <a16:creationId xmlns:a16="http://schemas.microsoft.com/office/drawing/2014/main" id="{9273EED0-C485-466D-B3AF-9B12A4D3171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48692" y="4694370"/>
              <a:ext cx="434621" cy="442263"/>
            </a:xfrm>
            <a:prstGeom prst="rect">
              <a:avLst/>
            </a:prstGeom>
          </p:spPr>
        </p:pic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D95359B4-9303-4D41-B9E3-1F26E19DA590}"/>
              </a:ext>
            </a:extLst>
          </p:cNvPr>
          <p:cNvGrpSpPr/>
          <p:nvPr/>
        </p:nvGrpSpPr>
        <p:grpSpPr>
          <a:xfrm>
            <a:off x="7993902" y="3209585"/>
            <a:ext cx="2856324" cy="1363474"/>
            <a:chOff x="4901860" y="4658235"/>
            <a:chExt cx="2856324" cy="1363474"/>
          </a:xfrm>
        </p:grpSpPr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BEC0B894-EE76-42F5-A7A4-4F84B0D475C5}"/>
                </a:ext>
              </a:extLst>
            </p:cNvPr>
            <p:cNvSpPr/>
            <p:nvPr/>
          </p:nvSpPr>
          <p:spPr>
            <a:xfrm>
              <a:off x="4901860" y="5070358"/>
              <a:ext cx="2856324" cy="95135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ea typeface="Roboto Medium" panose="02000000000000000000" pitchFamily="2" charset="0"/>
                  <a:cs typeface="Segoe UI Light" panose="020B0502040204020203" pitchFamily="34" charset="0"/>
                </a:rPr>
                <a:t>Prioritize customer satisfaction for a seamless pickup experience.</a:t>
              </a:r>
            </a:p>
          </p:txBody>
        </p:sp>
        <p:pic>
          <p:nvPicPr>
            <p:cNvPr id="139" name="Picture 138">
              <a:extLst>
                <a:ext uri="{FF2B5EF4-FFF2-40B4-BE49-F238E27FC236}">
                  <a16:creationId xmlns:a16="http://schemas.microsoft.com/office/drawing/2014/main" id="{FD2333A6-30D1-4532-BEC9-8F8BCF88CE6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4956" y="4658235"/>
              <a:ext cx="470132" cy="478398"/>
            </a:xfrm>
            <a:prstGeom prst="rect">
              <a:avLst/>
            </a:prstGeom>
          </p:spPr>
        </p:pic>
      </p:grpSp>
      <p:sp>
        <p:nvSpPr>
          <p:cNvPr id="145" name="TextBox 144">
            <a:extLst>
              <a:ext uri="{FF2B5EF4-FFF2-40B4-BE49-F238E27FC236}">
                <a16:creationId xmlns:a16="http://schemas.microsoft.com/office/drawing/2014/main" id="{D03EE5C9-9A02-44E8-8ACD-E38C30224BF3}"/>
              </a:ext>
            </a:extLst>
          </p:cNvPr>
          <p:cNvSpPr txBox="1"/>
          <p:nvPr/>
        </p:nvSpPr>
        <p:spPr>
          <a:xfrm>
            <a:off x="11281272" y="6311410"/>
            <a:ext cx="826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EEE9B2C3-FEC2-44C0-85D0-2908C08462D1}" type="slidenum">
              <a:rPr lang="en-US" sz="2400">
                <a:solidFill>
                  <a:schemeClr val="bg1"/>
                </a:solidFill>
                <a:latin typeface="Orbitron Black"/>
                <a:ea typeface="黑体"/>
              </a:rPr>
              <a:pPr algn="ctr"/>
              <a:t>16</a:t>
            </a:fld>
            <a:endParaRPr lang="en-US" sz="3600" dirty="0">
              <a:solidFill>
                <a:schemeClr val="bg1"/>
              </a:solidFill>
              <a:latin typeface="Orbitron Black"/>
              <a:ea typeface="黑体"/>
            </a:endParaRPr>
          </a:p>
        </p:txBody>
      </p:sp>
      <p:pic>
        <p:nvPicPr>
          <p:cNvPr id="146" name="Graphic 145">
            <a:extLst>
              <a:ext uri="{FF2B5EF4-FFF2-40B4-BE49-F238E27FC236}">
                <a16:creationId xmlns:a16="http://schemas.microsoft.com/office/drawing/2014/main" id="{BD28A1DC-ACD2-48FC-B19B-4E2FE9020B47}"/>
              </a:ext>
            </a:extLst>
          </p:cNvPr>
          <p:cNvPicPr>
            <a:picLocks noChangeAspect="1"/>
          </p:cNvPicPr>
          <p:nvPr/>
        </p:nvPicPr>
        <p:blipFill>
          <a:blip r:embed="rId8">
            <a:lum bright="10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80489" y="241234"/>
            <a:ext cx="676774" cy="235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9238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1">
            <a:extLst>
              <a:ext uri="{FF2B5EF4-FFF2-40B4-BE49-F238E27FC236}">
                <a16:creationId xmlns:a16="http://schemas.microsoft.com/office/drawing/2014/main" id="{276DB713-9786-419B-9326-1BE3D451822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5" r="4225"/>
          <a:stretch/>
        </p:blipFill>
        <p:spPr>
          <a:xfrm>
            <a:off x="210671" y="1086678"/>
            <a:ext cx="5280552" cy="4186367"/>
          </a:xfrm>
        </p:spPr>
      </p:pic>
      <p:sp>
        <p:nvSpPr>
          <p:cNvPr id="45" name="Picture Placeholder 3">
            <a:extLst>
              <a:ext uri="{FF2B5EF4-FFF2-40B4-BE49-F238E27FC236}">
                <a16:creationId xmlns:a16="http://schemas.microsoft.com/office/drawing/2014/main" id="{6FAC5939-7284-4971-960E-53DACC76F0B9}"/>
              </a:ext>
            </a:extLst>
          </p:cNvPr>
          <p:cNvSpPr txBox="1">
            <a:spLocks/>
          </p:cNvSpPr>
          <p:nvPr/>
        </p:nvSpPr>
        <p:spPr>
          <a:xfrm>
            <a:off x="210671" y="1090853"/>
            <a:ext cx="5280552" cy="4317695"/>
          </a:xfrm>
          <a:custGeom>
            <a:avLst/>
            <a:gdLst>
              <a:gd name="connsiteX0" fmla="*/ 0 w 5280552"/>
              <a:gd name="connsiteY0" fmla="*/ 0 h 3845691"/>
              <a:gd name="connsiteX1" fmla="*/ 5280552 w 5280552"/>
              <a:gd name="connsiteY1" fmla="*/ 0 h 3845691"/>
              <a:gd name="connsiteX2" fmla="*/ 5280552 w 5280552"/>
              <a:gd name="connsiteY2" fmla="*/ 3845691 h 3845691"/>
              <a:gd name="connsiteX3" fmla="*/ 0 w 5280552"/>
              <a:gd name="connsiteY3" fmla="*/ 3845691 h 3845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80552" h="3845691">
                <a:moveTo>
                  <a:pt x="0" y="0"/>
                </a:moveTo>
                <a:lnTo>
                  <a:pt x="5280552" y="0"/>
                </a:lnTo>
                <a:lnTo>
                  <a:pt x="5280552" y="3845691"/>
                </a:lnTo>
                <a:lnTo>
                  <a:pt x="0" y="3845691"/>
                </a:lnTo>
                <a:close/>
              </a:path>
            </a:pathLst>
          </a:custGeom>
          <a:gradFill>
            <a:gsLst>
              <a:gs pos="0">
                <a:schemeClr val="accent3">
                  <a:alpha val="62000"/>
                </a:schemeClr>
              </a:gs>
              <a:gs pos="100000">
                <a:schemeClr val="accent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5C35144C-5670-493C-931A-5F5E0E3E1612}"/>
              </a:ext>
            </a:extLst>
          </p:cNvPr>
          <p:cNvGrpSpPr/>
          <p:nvPr/>
        </p:nvGrpSpPr>
        <p:grpSpPr>
          <a:xfrm>
            <a:off x="4038600" y="294968"/>
            <a:ext cx="8060635" cy="6268065"/>
            <a:chOff x="6143801" y="294968"/>
            <a:chExt cx="5250529" cy="6268065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41D2BDE-40EE-439E-B57D-E49EF4CC8C81}"/>
                </a:ext>
              </a:extLst>
            </p:cNvPr>
            <p:cNvSpPr/>
            <p:nvPr/>
          </p:nvSpPr>
          <p:spPr>
            <a:xfrm>
              <a:off x="6143801" y="294968"/>
              <a:ext cx="4808560" cy="626806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635000" dist="381000" dir="84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E11F3A1B-7B6E-4C58-B083-EA2EF8DEABA2}"/>
                </a:ext>
              </a:extLst>
            </p:cNvPr>
            <p:cNvGrpSpPr/>
            <p:nvPr/>
          </p:nvGrpSpPr>
          <p:grpSpPr>
            <a:xfrm>
              <a:off x="6352558" y="664534"/>
              <a:ext cx="5041772" cy="5767135"/>
              <a:chOff x="6352558" y="737104"/>
              <a:chExt cx="5041772" cy="5767135"/>
            </a:xfrm>
          </p:grpSpPr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4B60845-D3F7-4A36-9B60-C58B794A4272}"/>
                  </a:ext>
                </a:extLst>
              </p:cNvPr>
              <p:cNvSpPr txBox="1"/>
              <p:nvPr/>
            </p:nvSpPr>
            <p:spPr>
              <a:xfrm>
                <a:off x="6352558" y="737104"/>
                <a:ext cx="4187847" cy="7571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CONCLUSION </a:t>
                </a:r>
              </a:p>
            </p:txBody>
          </p:sp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26607D4A-A758-4174-A56D-22A039468099}"/>
                  </a:ext>
                </a:extLst>
              </p:cNvPr>
              <p:cNvGrpSpPr/>
              <p:nvPr/>
            </p:nvGrpSpPr>
            <p:grpSpPr>
              <a:xfrm>
                <a:off x="6442664" y="1435180"/>
                <a:ext cx="4903963" cy="1698358"/>
                <a:chOff x="6442664" y="1435180"/>
                <a:chExt cx="4903963" cy="1698358"/>
              </a:xfrm>
            </p:grpSpPr>
            <p:sp>
              <p:nvSpPr>
                <p:cNvPr id="6" name="Rectangle: Rounded Corners 5">
                  <a:extLst>
                    <a:ext uri="{FF2B5EF4-FFF2-40B4-BE49-F238E27FC236}">
                      <a16:creationId xmlns:a16="http://schemas.microsoft.com/office/drawing/2014/main" id="{DA8EF9C7-EA92-45C9-9C6D-C92CC5231AAD}"/>
                    </a:ext>
                  </a:extLst>
                </p:cNvPr>
                <p:cNvSpPr/>
                <p:nvPr/>
              </p:nvSpPr>
              <p:spPr>
                <a:xfrm>
                  <a:off x="6442664" y="1435180"/>
                  <a:ext cx="4903963" cy="1441731"/>
                </a:xfrm>
                <a:prstGeom prst="roundRect">
                  <a:avLst>
                    <a:gd name="adj" fmla="val 2835"/>
                  </a:avLst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444500" dist="317500" dir="2700000" algn="tl" rotWithShape="0">
                    <a:prstClr val="black">
                      <a:alpha val="1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54" name="Group 53">
                  <a:extLst>
                    <a:ext uri="{FF2B5EF4-FFF2-40B4-BE49-F238E27FC236}">
                      <a16:creationId xmlns:a16="http://schemas.microsoft.com/office/drawing/2014/main" id="{AF777745-8FE6-47A1-898E-FFA19B6B8739}"/>
                    </a:ext>
                  </a:extLst>
                </p:cNvPr>
                <p:cNvGrpSpPr/>
                <p:nvPr/>
              </p:nvGrpSpPr>
              <p:grpSpPr>
                <a:xfrm>
                  <a:off x="6490366" y="1435581"/>
                  <a:ext cx="4808560" cy="1697957"/>
                  <a:chOff x="6417796" y="1275572"/>
                  <a:chExt cx="4808560" cy="1697957"/>
                </a:xfrm>
              </p:grpSpPr>
              <p:sp>
                <p:nvSpPr>
                  <p:cNvPr id="8" name="Rectangle 7">
                    <a:extLst>
                      <a:ext uri="{FF2B5EF4-FFF2-40B4-BE49-F238E27FC236}">
                        <a16:creationId xmlns:a16="http://schemas.microsoft.com/office/drawing/2014/main" id="{C2A89866-CC42-43C7-8086-01654BBA5D2E}"/>
                      </a:ext>
                    </a:extLst>
                  </p:cNvPr>
                  <p:cNvSpPr/>
                  <p:nvPr/>
                </p:nvSpPr>
                <p:spPr>
                  <a:xfrm>
                    <a:off x="6417796" y="1605782"/>
                    <a:ext cx="4808560" cy="1367747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2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LnTx/>
                        <a:uFillTx/>
                        <a:latin typeface="+mj-lt"/>
                        <a:ea typeface="Roboto Medium" panose="02000000000000000000" pitchFamily="2" charset="0"/>
                        <a:cs typeface="Segoe UI Light" panose="020B0502040204020203" pitchFamily="34" charset="0"/>
                      </a:rPr>
                      <a:t>In conclusion, the analysis of ride-sharing data provided valuable insights into pickup patterns and operational challenges. The Airport emerged as a key pickup point, requiring attention to address issues such as cancellations and car availability. Efforts should be focused on optimizing resources and ensuring a seamless pickup experience during peak morning hours.</a:t>
                    </a:r>
                  </a:p>
                </p:txBody>
              </p:sp>
              <p:pic>
                <p:nvPicPr>
                  <p:cNvPr id="13" name="Picture 12">
                    <a:extLst>
                      <a:ext uri="{FF2B5EF4-FFF2-40B4-BE49-F238E27FC236}">
                        <a16:creationId xmlns:a16="http://schemas.microsoft.com/office/drawing/2014/main" id="{3F025264-7F67-4F0B-8C95-EE0656D0CDF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duotone>
                      <a:schemeClr val="bg2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465312" y="1275572"/>
                    <a:ext cx="433407" cy="433406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56" name="Group 55">
                <a:extLst>
                  <a:ext uri="{FF2B5EF4-FFF2-40B4-BE49-F238E27FC236}">
                    <a16:creationId xmlns:a16="http://schemas.microsoft.com/office/drawing/2014/main" id="{45DE34CB-2E91-4277-9DD8-BE14B09C2021}"/>
                  </a:ext>
                </a:extLst>
              </p:cNvPr>
              <p:cNvGrpSpPr/>
              <p:nvPr/>
            </p:nvGrpSpPr>
            <p:grpSpPr>
              <a:xfrm>
                <a:off x="6442664" y="3004308"/>
                <a:ext cx="4903963" cy="1588845"/>
                <a:chOff x="6442664" y="3004307"/>
                <a:chExt cx="4903963" cy="1588845"/>
              </a:xfrm>
            </p:grpSpPr>
            <p:sp>
              <p:nvSpPr>
                <p:cNvPr id="32" name="Rectangle: Rounded Corners 31">
                  <a:extLst>
                    <a:ext uri="{FF2B5EF4-FFF2-40B4-BE49-F238E27FC236}">
                      <a16:creationId xmlns:a16="http://schemas.microsoft.com/office/drawing/2014/main" id="{F5AA0C65-C253-4809-AD71-81A33CF5D67D}"/>
                    </a:ext>
                  </a:extLst>
                </p:cNvPr>
                <p:cNvSpPr/>
                <p:nvPr/>
              </p:nvSpPr>
              <p:spPr>
                <a:xfrm>
                  <a:off x="6442664" y="3004307"/>
                  <a:ext cx="4903963" cy="1588845"/>
                </a:xfrm>
                <a:prstGeom prst="roundRect">
                  <a:avLst>
                    <a:gd name="adj" fmla="val 2835"/>
                  </a:avLst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444500" dist="317500" dir="2700000" algn="tl" rotWithShape="0">
                    <a:prstClr val="black">
                      <a:alpha val="1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53" name="Group 52">
                  <a:extLst>
                    <a:ext uri="{FF2B5EF4-FFF2-40B4-BE49-F238E27FC236}">
                      <a16:creationId xmlns:a16="http://schemas.microsoft.com/office/drawing/2014/main" id="{F2F31D28-104F-4F90-8A1A-D3287E5161DC}"/>
                    </a:ext>
                  </a:extLst>
                </p:cNvPr>
                <p:cNvGrpSpPr/>
                <p:nvPr/>
              </p:nvGrpSpPr>
              <p:grpSpPr>
                <a:xfrm>
                  <a:off x="6490366" y="3007219"/>
                  <a:ext cx="4702489" cy="1569497"/>
                  <a:chOff x="6417796" y="2986102"/>
                  <a:chExt cx="4702489" cy="1569497"/>
                </a:xfrm>
              </p:grpSpPr>
              <p:sp>
                <p:nvSpPr>
                  <p:cNvPr id="33" name="Rectangle 32">
                    <a:extLst>
                      <a:ext uri="{FF2B5EF4-FFF2-40B4-BE49-F238E27FC236}">
                        <a16:creationId xmlns:a16="http://schemas.microsoft.com/office/drawing/2014/main" id="{9D21FF1D-D3F8-4D53-AEBA-E1674AAB9F01}"/>
                      </a:ext>
                    </a:extLst>
                  </p:cNvPr>
                  <p:cNvSpPr/>
                  <p:nvPr/>
                </p:nvSpPr>
                <p:spPr>
                  <a:xfrm>
                    <a:off x="6417796" y="3301153"/>
                    <a:ext cx="4702489" cy="1254446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2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LnTx/>
                        <a:uFillTx/>
                        <a:latin typeface="+mj-lt"/>
                        <a:ea typeface="Roboto Medium" panose="02000000000000000000" pitchFamily="2" charset="0"/>
                        <a:cs typeface="Segoe UI Light" panose="020B0502040204020203" pitchFamily="34" charset="0"/>
                      </a:rPr>
                      <a:t>Furthermore, variations in pickup patterns across different days highlight the need for dynamic resource allocation based on day-specific demand. By addressing supply-demand gaps, improving car availability, and reducing cancellations, ride-sharing companies can enhance customer satisfaction and loyalty.</a:t>
                    </a:r>
                  </a:p>
                </p:txBody>
              </p:sp>
              <p:pic>
                <p:nvPicPr>
                  <p:cNvPr id="34" name="Picture 33">
                    <a:extLst>
                      <a:ext uri="{FF2B5EF4-FFF2-40B4-BE49-F238E27FC236}">
                        <a16:creationId xmlns:a16="http://schemas.microsoft.com/office/drawing/2014/main" id="{0E9671E9-7C2E-465E-A35B-01A7D914C9E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duotone>
                      <a:schemeClr val="bg2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445656" y="2986102"/>
                    <a:ext cx="433407" cy="433406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4E5F57EE-A598-418A-98EA-60A355458CDB}"/>
                  </a:ext>
                </a:extLst>
              </p:cNvPr>
              <p:cNvGrpSpPr/>
              <p:nvPr/>
            </p:nvGrpSpPr>
            <p:grpSpPr>
              <a:xfrm>
                <a:off x="6490366" y="4688203"/>
                <a:ext cx="4903964" cy="1816036"/>
                <a:chOff x="6490366" y="4688203"/>
                <a:chExt cx="4903964" cy="1816036"/>
              </a:xfrm>
            </p:grpSpPr>
            <p:sp>
              <p:nvSpPr>
                <p:cNvPr id="36" name="Rectangle: Rounded Corners 35">
                  <a:extLst>
                    <a:ext uri="{FF2B5EF4-FFF2-40B4-BE49-F238E27FC236}">
                      <a16:creationId xmlns:a16="http://schemas.microsoft.com/office/drawing/2014/main" id="{4EECEE30-9819-46ED-BBE9-44CE1C6DEF3E}"/>
                    </a:ext>
                  </a:extLst>
                </p:cNvPr>
                <p:cNvSpPr/>
                <p:nvPr/>
              </p:nvSpPr>
              <p:spPr>
                <a:xfrm>
                  <a:off x="6490367" y="4688203"/>
                  <a:ext cx="4903963" cy="1771950"/>
                </a:xfrm>
                <a:prstGeom prst="roundRect">
                  <a:avLst>
                    <a:gd name="adj" fmla="val 2835"/>
                  </a:avLst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444500" dist="317500" dir="2700000" algn="tl" rotWithShape="0">
                    <a:prstClr val="black">
                      <a:alpha val="1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B05AE65E-9233-415F-BB7A-018B17636F0E}"/>
                    </a:ext>
                  </a:extLst>
                </p:cNvPr>
                <p:cNvGrpSpPr/>
                <p:nvPr/>
              </p:nvGrpSpPr>
              <p:grpSpPr>
                <a:xfrm>
                  <a:off x="6490366" y="4712236"/>
                  <a:ext cx="4808560" cy="1792003"/>
                  <a:chOff x="6417796" y="4696630"/>
                  <a:chExt cx="4808560" cy="1792003"/>
                </a:xfrm>
              </p:grpSpPr>
              <p:sp>
                <p:nvSpPr>
                  <p:cNvPr id="37" name="Rectangle 36">
                    <a:extLst>
                      <a:ext uri="{FF2B5EF4-FFF2-40B4-BE49-F238E27FC236}">
                        <a16:creationId xmlns:a16="http://schemas.microsoft.com/office/drawing/2014/main" id="{E30C5655-F548-4AAF-A4B3-2E1E8319536D}"/>
                      </a:ext>
                    </a:extLst>
                  </p:cNvPr>
                  <p:cNvSpPr/>
                  <p:nvPr/>
                </p:nvSpPr>
                <p:spPr>
                  <a:xfrm>
                    <a:off x="6417796" y="4938722"/>
                    <a:ext cx="4808560" cy="1549911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2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LnTx/>
                        <a:uFillTx/>
                        <a:latin typeface="+mj-lt"/>
                        <a:ea typeface="Roboto Medium" panose="02000000000000000000" pitchFamily="2" charset="0"/>
                        <a:cs typeface="Segoe UI Light" panose="020B0502040204020203" pitchFamily="34" charset="0"/>
                      </a:rPr>
                      <a:t>In summary, leveraging these insights, ride-sharing companies can take proactive measures to optimize their service. By focusing on efficient resource management, improved communication, and addressing operational challenges, they can create a reliable and satisfying experience for riders, leading to increased customer loyalty and business success.</a:t>
                    </a:r>
                  </a:p>
                </p:txBody>
              </p:sp>
              <p:pic>
                <p:nvPicPr>
                  <p:cNvPr id="38" name="Picture 37">
                    <a:extLst>
                      <a:ext uri="{FF2B5EF4-FFF2-40B4-BE49-F238E27FC236}">
                        <a16:creationId xmlns:a16="http://schemas.microsoft.com/office/drawing/2014/main" id="{C7A3E8FD-B52A-4AD7-83E3-BAC83A2A799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duotone>
                      <a:schemeClr val="bg2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445656" y="4696630"/>
                    <a:ext cx="433407" cy="366089"/>
                  </a:xfrm>
                  <a:prstGeom prst="rect">
                    <a:avLst/>
                  </a:prstGeom>
                </p:spPr>
              </p:pic>
            </p:grpSp>
          </p:grpSp>
        </p:grp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E765081E-7BFE-8AD3-B21F-48843474F965}"/>
              </a:ext>
            </a:extLst>
          </p:cNvPr>
          <p:cNvSpPr/>
          <p:nvPr/>
        </p:nvSpPr>
        <p:spPr>
          <a:xfrm>
            <a:off x="230705" y="6294783"/>
            <a:ext cx="1412565" cy="2682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390065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41D2BDE-40EE-439E-B57D-E49EF4CC8C81}"/>
              </a:ext>
            </a:extLst>
          </p:cNvPr>
          <p:cNvSpPr/>
          <p:nvPr/>
        </p:nvSpPr>
        <p:spPr>
          <a:xfrm>
            <a:off x="2514600" y="2973510"/>
            <a:ext cx="6324600" cy="91098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635000" dist="381000" dir="84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600" b="1" dirty="0">
                <a:solidFill>
                  <a:prstClr val="white"/>
                </a:solidFill>
                <a:latin typeface="+mj-lt"/>
              </a:rPr>
              <a:t>THANK YOU</a:t>
            </a:r>
            <a:endParaRPr kumimoji="0" lang="en-US" sz="6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765081E-7BFE-8AD3-B21F-48843474F965}"/>
              </a:ext>
            </a:extLst>
          </p:cNvPr>
          <p:cNvSpPr/>
          <p:nvPr/>
        </p:nvSpPr>
        <p:spPr>
          <a:xfrm>
            <a:off x="230705" y="6294783"/>
            <a:ext cx="1412565" cy="2682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093851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7FC650D6-9F20-5BC1-5787-859BCBA8A39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27" r="21627"/>
          <a:stretch>
            <a:fillRect/>
          </a:stretch>
        </p:blipFill>
        <p:spPr>
          <a:xfrm>
            <a:off x="6754855" y="0"/>
            <a:ext cx="4497623" cy="6858000"/>
          </a:xfr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58191DC1-0C91-4E22-9735-66B88EB0C36A}"/>
              </a:ext>
            </a:extLst>
          </p:cNvPr>
          <p:cNvSpPr txBox="1"/>
          <p:nvPr/>
        </p:nvSpPr>
        <p:spPr>
          <a:xfrm>
            <a:off x="11281272" y="6311410"/>
            <a:ext cx="826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E9B2C3-FEC2-44C0-85D0-2908C08462D1}" type="slidenum"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Orbitron Black"/>
                <a:ea typeface="黑体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Orbitron Black"/>
              <a:ea typeface="黑体"/>
              <a:cs typeface="+mn-cs"/>
            </a:endParaRPr>
          </a:p>
        </p:txBody>
      </p:sp>
      <p:pic>
        <p:nvPicPr>
          <p:cNvPr id="107" name="Graphic 106">
            <a:extLst>
              <a:ext uri="{FF2B5EF4-FFF2-40B4-BE49-F238E27FC236}">
                <a16:creationId xmlns:a16="http://schemas.microsoft.com/office/drawing/2014/main" id="{30D213AB-B425-40A7-B86F-82F863CB84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0489" y="241234"/>
            <a:ext cx="676774" cy="23508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04C2A79-E09A-FD9D-4F67-CD8FCC9270DB}"/>
              </a:ext>
            </a:extLst>
          </p:cNvPr>
          <p:cNvSpPr/>
          <p:nvPr/>
        </p:nvSpPr>
        <p:spPr>
          <a:xfrm>
            <a:off x="6726061" y="0"/>
            <a:ext cx="4555211" cy="6858000"/>
          </a:xfrm>
          <a:prstGeom prst="rect">
            <a:avLst/>
          </a:prstGeom>
          <a:gradFill flip="none" rotWithShape="1">
            <a:gsLst>
              <a:gs pos="100000">
                <a:schemeClr val="accent3">
                  <a:lumMod val="90000"/>
                  <a:lumOff val="10000"/>
                </a:schemeClr>
              </a:gs>
              <a:gs pos="0">
                <a:schemeClr val="accent3">
                  <a:alpha val="8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65DB7F3-BCC1-E8D7-D31D-3B8D8A3F444A}"/>
              </a:ext>
            </a:extLst>
          </p:cNvPr>
          <p:cNvGrpSpPr/>
          <p:nvPr/>
        </p:nvGrpSpPr>
        <p:grpSpPr>
          <a:xfrm>
            <a:off x="583097" y="636104"/>
            <a:ext cx="5512904" cy="5791199"/>
            <a:chOff x="925125" y="980768"/>
            <a:chExt cx="4996965" cy="4840142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CC904D8A-FC18-9178-114A-2C5566B4BE7F}"/>
                </a:ext>
              </a:extLst>
            </p:cNvPr>
            <p:cNvGrpSpPr/>
            <p:nvPr/>
          </p:nvGrpSpPr>
          <p:grpSpPr>
            <a:xfrm>
              <a:off x="925125" y="980768"/>
              <a:ext cx="4996965" cy="4840142"/>
              <a:chOff x="5007972" y="719414"/>
              <a:chExt cx="4996965" cy="4840142"/>
            </a:xfrm>
          </p:grpSpPr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242E201E-3823-ACC5-EB64-C75631ACDD5D}"/>
                  </a:ext>
                </a:extLst>
              </p:cNvPr>
              <p:cNvGrpSpPr/>
              <p:nvPr/>
            </p:nvGrpSpPr>
            <p:grpSpPr>
              <a:xfrm>
                <a:off x="5007972" y="719414"/>
                <a:ext cx="4996965" cy="2325380"/>
                <a:chOff x="1232385" y="3447866"/>
                <a:chExt cx="4996965" cy="2325380"/>
              </a:xfrm>
            </p:grpSpPr>
            <p:sp>
              <p:nvSpPr>
                <p:cNvPr id="52" name="Picture Placeholder 9">
                  <a:extLst>
                    <a:ext uri="{FF2B5EF4-FFF2-40B4-BE49-F238E27FC236}">
                      <a16:creationId xmlns:a16="http://schemas.microsoft.com/office/drawing/2014/main" id="{BE6A7B14-EAB6-5AC4-62F8-FE425606AE00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232385" y="3504188"/>
                  <a:ext cx="4996965" cy="2269058"/>
                </a:xfrm>
                <a:custGeom>
                  <a:avLst/>
                  <a:gdLst>
                    <a:gd name="connsiteX0" fmla="*/ 88000 w 3457527"/>
                    <a:gd name="connsiteY0" fmla="*/ 0 h 2204950"/>
                    <a:gd name="connsiteX1" fmla="*/ 3369527 w 3457527"/>
                    <a:gd name="connsiteY1" fmla="*/ 0 h 2204950"/>
                    <a:gd name="connsiteX2" fmla="*/ 3457527 w 3457527"/>
                    <a:gd name="connsiteY2" fmla="*/ 88000 h 2204950"/>
                    <a:gd name="connsiteX3" fmla="*/ 3457527 w 3457527"/>
                    <a:gd name="connsiteY3" fmla="*/ 2116950 h 2204950"/>
                    <a:gd name="connsiteX4" fmla="*/ 3369527 w 3457527"/>
                    <a:gd name="connsiteY4" fmla="*/ 2204950 h 2204950"/>
                    <a:gd name="connsiteX5" fmla="*/ 88000 w 3457527"/>
                    <a:gd name="connsiteY5" fmla="*/ 2204950 h 2204950"/>
                    <a:gd name="connsiteX6" fmla="*/ 0 w 3457527"/>
                    <a:gd name="connsiteY6" fmla="*/ 2116950 h 2204950"/>
                    <a:gd name="connsiteX7" fmla="*/ 0 w 3457527"/>
                    <a:gd name="connsiteY7" fmla="*/ 88000 h 2204950"/>
                    <a:gd name="connsiteX8" fmla="*/ 88000 w 3457527"/>
                    <a:gd name="connsiteY8" fmla="*/ 0 h 22049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457527" h="2204950">
                      <a:moveTo>
                        <a:pt x="88000" y="0"/>
                      </a:moveTo>
                      <a:lnTo>
                        <a:pt x="3369527" y="0"/>
                      </a:lnTo>
                      <a:cubicBezTo>
                        <a:pt x="3418128" y="0"/>
                        <a:pt x="3457527" y="39399"/>
                        <a:pt x="3457527" y="88000"/>
                      </a:cubicBezTo>
                      <a:lnTo>
                        <a:pt x="3457527" y="2116950"/>
                      </a:lnTo>
                      <a:cubicBezTo>
                        <a:pt x="3457527" y="2165551"/>
                        <a:pt x="3418128" y="2204950"/>
                        <a:pt x="3369527" y="2204950"/>
                      </a:cubicBezTo>
                      <a:lnTo>
                        <a:pt x="88000" y="2204950"/>
                      </a:lnTo>
                      <a:cubicBezTo>
                        <a:pt x="39399" y="2204950"/>
                        <a:pt x="0" y="2165551"/>
                        <a:pt x="0" y="2116950"/>
                      </a:cubicBezTo>
                      <a:lnTo>
                        <a:pt x="0" y="88000"/>
                      </a:lnTo>
                      <a:cubicBezTo>
                        <a:pt x="0" y="39399"/>
                        <a:pt x="39399" y="0"/>
                        <a:pt x="88000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>
                  <a:outerShdw blurRad="508000" dist="330200" dir="2700000" algn="tl" rotWithShape="0">
                    <a:prstClr val="black">
                      <a:alpha val="2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D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Segoe UI Light"/>
                    <a:ea typeface="+mn-ea"/>
                    <a:cs typeface="+mn-cs"/>
                  </a:endParaRPr>
                </a:p>
              </p:txBody>
            </p:sp>
            <p:grpSp>
              <p:nvGrpSpPr>
                <p:cNvPr id="53" name="Group 52">
                  <a:extLst>
                    <a:ext uri="{FF2B5EF4-FFF2-40B4-BE49-F238E27FC236}">
                      <a16:creationId xmlns:a16="http://schemas.microsoft.com/office/drawing/2014/main" id="{1672EAB9-9DD6-67F9-65F4-10A5E49ABEE0}"/>
                    </a:ext>
                  </a:extLst>
                </p:cNvPr>
                <p:cNvGrpSpPr/>
                <p:nvPr/>
              </p:nvGrpSpPr>
              <p:grpSpPr>
                <a:xfrm>
                  <a:off x="1539045" y="3447866"/>
                  <a:ext cx="4461705" cy="2260856"/>
                  <a:chOff x="1460124" y="3358635"/>
                  <a:chExt cx="4461705" cy="2260856"/>
                </a:xfrm>
              </p:grpSpPr>
              <p:pic>
                <p:nvPicPr>
                  <p:cNvPr id="54" name="Picture 53">
                    <a:extLst>
                      <a:ext uri="{FF2B5EF4-FFF2-40B4-BE49-F238E27FC236}">
                        <a16:creationId xmlns:a16="http://schemas.microsoft.com/office/drawing/2014/main" id="{B62E49AD-F336-B87B-A735-E68B9C936CA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duotone>
                      <a:schemeClr val="bg2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561811" y="3358635"/>
                    <a:ext cx="826315" cy="826315"/>
                  </a:xfrm>
                  <a:prstGeom prst="rect">
                    <a:avLst/>
                  </a:prstGeom>
                </p:spPr>
              </p:pic>
              <p:sp>
                <p:nvSpPr>
                  <p:cNvPr id="55" name="TextBox 54">
                    <a:extLst>
                      <a:ext uri="{FF2B5EF4-FFF2-40B4-BE49-F238E27FC236}">
                        <a16:creationId xmlns:a16="http://schemas.microsoft.com/office/drawing/2014/main" id="{1BFD445A-FEEA-3427-0A44-307EA39832AD}"/>
                      </a:ext>
                    </a:extLst>
                  </p:cNvPr>
                  <p:cNvSpPr txBox="1"/>
                  <p:nvPr/>
                </p:nvSpPr>
                <p:spPr>
                  <a:xfrm>
                    <a:off x="1460124" y="4024651"/>
                    <a:ext cx="4461705" cy="159484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2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Orbitron Black"/>
                        <a:ea typeface="黑体"/>
                        <a:cs typeface="+mn-cs"/>
                      </a:rPr>
                      <a:t>Introduction:</a:t>
                    </a:r>
                  </a:p>
                  <a:p>
                    <a:pPr lvl="1" algn="just">
                      <a:defRPr/>
                    </a:pPr>
                    <a:r>
                      <a:rPr kumimoji="0" lang="en-US" sz="140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ea typeface="黑体"/>
                        <a:cs typeface="+mn-cs"/>
                      </a:rPr>
                      <a:t>In this analysis, we explore the critical relationship between customer demand and driver availability within Uber's ride-hailing platform.</a:t>
                    </a:r>
                  </a:p>
                  <a:p>
                    <a:pPr marR="0" lvl="0" algn="just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tabLst/>
                      <a:defRPr/>
                    </a:pPr>
                    <a:endParaRPr kumimoji="0" lang="en-US" sz="1400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ffectLst/>
                      <a:uLnTx/>
                      <a:uFillTx/>
                      <a:ea typeface="黑体"/>
                      <a:cs typeface="+mn-cs"/>
                    </a:endParaRPr>
                  </a:p>
                  <a:p>
                    <a:pPr lvl="1" algn="just">
                      <a:defRPr/>
                    </a:pPr>
                    <a:r>
                      <a:rPr kumimoji="0" lang="en-US" sz="140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ea typeface="黑体"/>
                        <a:cs typeface="+mn-cs"/>
                      </a:rPr>
                      <a:t>Understanding and effectively managing this gap is crucial for optimizing operations and enhancing the overall user experience.</a:t>
                    </a:r>
                    <a:endParaRPr kumimoji="0" lang="en-ID" sz="1400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ffectLst/>
                      <a:uLnTx/>
                      <a:uFillTx/>
                      <a:ea typeface="黑体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660D748C-C650-8F69-CA5A-00EC7218660F}"/>
                  </a:ext>
                </a:extLst>
              </p:cNvPr>
              <p:cNvGrpSpPr/>
              <p:nvPr/>
            </p:nvGrpSpPr>
            <p:grpSpPr>
              <a:xfrm>
                <a:off x="5007972" y="3231842"/>
                <a:ext cx="4996965" cy="2327714"/>
                <a:chOff x="1232385" y="3405429"/>
                <a:chExt cx="4996965" cy="2327714"/>
              </a:xfrm>
            </p:grpSpPr>
            <p:sp>
              <p:nvSpPr>
                <p:cNvPr id="13" name="Picture Placeholder 9">
                  <a:extLst>
                    <a:ext uri="{FF2B5EF4-FFF2-40B4-BE49-F238E27FC236}">
                      <a16:creationId xmlns:a16="http://schemas.microsoft.com/office/drawing/2014/main" id="{101F5AE3-060A-55B6-BD50-2E3EAF93DD41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232385" y="3405429"/>
                  <a:ext cx="4996965" cy="2327714"/>
                </a:xfrm>
                <a:custGeom>
                  <a:avLst/>
                  <a:gdLst>
                    <a:gd name="connsiteX0" fmla="*/ 88000 w 3457527"/>
                    <a:gd name="connsiteY0" fmla="*/ 0 h 2204950"/>
                    <a:gd name="connsiteX1" fmla="*/ 3369527 w 3457527"/>
                    <a:gd name="connsiteY1" fmla="*/ 0 h 2204950"/>
                    <a:gd name="connsiteX2" fmla="*/ 3457527 w 3457527"/>
                    <a:gd name="connsiteY2" fmla="*/ 88000 h 2204950"/>
                    <a:gd name="connsiteX3" fmla="*/ 3457527 w 3457527"/>
                    <a:gd name="connsiteY3" fmla="*/ 2116950 h 2204950"/>
                    <a:gd name="connsiteX4" fmla="*/ 3369527 w 3457527"/>
                    <a:gd name="connsiteY4" fmla="*/ 2204950 h 2204950"/>
                    <a:gd name="connsiteX5" fmla="*/ 88000 w 3457527"/>
                    <a:gd name="connsiteY5" fmla="*/ 2204950 h 2204950"/>
                    <a:gd name="connsiteX6" fmla="*/ 0 w 3457527"/>
                    <a:gd name="connsiteY6" fmla="*/ 2116950 h 2204950"/>
                    <a:gd name="connsiteX7" fmla="*/ 0 w 3457527"/>
                    <a:gd name="connsiteY7" fmla="*/ 88000 h 2204950"/>
                    <a:gd name="connsiteX8" fmla="*/ 88000 w 3457527"/>
                    <a:gd name="connsiteY8" fmla="*/ 0 h 22049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457527" h="2204950">
                      <a:moveTo>
                        <a:pt x="88000" y="0"/>
                      </a:moveTo>
                      <a:lnTo>
                        <a:pt x="3369527" y="0"/>
                      </a:lnTo>
                      <a:cubicBezTo>
                        <a:pt x="3418128" y="0"/>
                        <a:pt x="3457527" y="39399"/>
                        <a:pt x="3457527" y="88000"/>
                      </a:cubicBezTo>
                      <a:lnTo>
                        <a:pt x="3457527" y="2116950"/>
                      </a:lnTo>
                      <a:cubicBezTo>
                        <a:pt x="3457527" y="2165551"/>
                        <a:pt x="3418128" y="2204950"/>
                        <a:pt x="3369527" y="2204950"/>
                      </a:cubicBezTo>
                      <a:lnTo>
                        <a:pt x="88000" y="2204950"/>
                      </a:lnTo>
                      <a:cubicBezTo>
                        <a:pt x="39399" y="2204950"/>
                        <a:pt x="0" y="2165551"/>
                        <a:pt x="0" y="2116950"/>
                      </a:cubicBezTo>
                      <a:lnTo>
                        <a:pt x="0" y="88000"/>
                      </a:lnTo>
                      <a:cubicBezTo>
                        <a:pt x="0" y="39399"/>
                        <a:pt x="39399" y="0"/>
                        <a:pt x="88000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>
                  <a:outerShdw blurRad="508000" dist="330200" dir="2700000" algn="tl" rotWithShape="0">
                    <a:prstClr val="black">
                      <a:alpha val="2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D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Segoe UI Light"/>
                    <a:ea typeface="+mn-ea"/>
                    <a:cs typeface="+mn-cs"/>
                  </a:endParaRPr>
                </a:p>
              </p:txBody>
            </p:sp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50D45C67-D1B9-0CAD-E421-17D66253C88B}"/>
                    </a:ext>
                  </a:extLst>
                </p:cNvPr>
                <p:cNvGrpSpPr/>
                <p:nvPr/>
              </p:nvGrpSpPr>
              <p:grpSpPr>
                <a:xfrm>
                  <a:off x="1571534" y="3981343"/>
                  <a:ext cx="4461705" cy="1725151"/>
                  <a:chOff x="1492613" y="3892112"/>
                  <a:chExt cx="4461705" cy="1725151"/>
                </a:xfrm>
              </p:grpSpPr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F1812886-C051-D4AE-3E33-5CD6DB712B7E}"/>
                      </a:ext>
                    </a:extLst>
                  </p:cNvPr>
                  <p:cNvSpPr txBox="1"/>
                  <p:nvPr/>
                </p:nvSpPr>
                <p:spPr>
                  <a:xfrm>
                    <a:off x="1492613" y="3892112"/>
                    <a:ext cx="4461705" cy="33440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2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Orbitron Black"/>
                        <a:ea typeface="黑体"/>
                        <a:cs typeface="+mn-cs"/>
                      </a:rPr>
                      <a:t>Objective:</a:t>
                    </a:r>
                  </a:p>
                </p:txBody>
              </p:sp>
              <p:grpSp>
                <p:nvGrpSpPr>
                  <p:cNvPr id="19" name="Group 18">
                    <a:extLst>
                      <a:ext uri="{FF2B5EF4-FFF2-40B4-BE49-F238E27FC236}">
                        <a16:creationId xmlns:a16="http://schemas.microsoft.com/office/drawing/2014/main" id="{3CBDF18E-1296-DB80-E444-D81937F705A0}"/>
                      </a:ext>
                    </a:extLst>
                  </p:cNvPr>
                  <p:cNvGrpSpPr/>
                  <p:nvPr/>
                </p:nvGrpSpPr>
                <p:grpSpPr>
                  <a:xfrm>
                    <a:off x="1552615" y="4204362"/>
                    <a:ext cx="4369216" cy="1412901"/>
                    <a:chOff x="1552615" y="4110850"/>
                    <a:chExt cx="4369216" cy="1412901"/>
                  </a:xfrm>
                </p:grpSpPr>
                <p:grpSp>
                  <p:nvGrpSpPr>
                    <p:cNvPr id="24" name="Group 23">
                      <a:extLst>
                        <a:ext uri="{FF2B5EF4-FFF2-40B4-BE49-F238E27FC236}">
                          <a16:creationId xmlns:a16="http://schemas.microsoft.com/office/drawing/2014/main" id="{38AEBF74-61C8-F225-35AC-CF97865E977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552615" y="4110850"/>
                      <a:ext cx="4369216" cy="754870"/>
                      <a:chOff x="1552615" y="4110850"/>
                      <a:chExt cx="4369216" cy="754870"/>
                    </a:xfrm>
                  </p:grpSpPr>
                  <p:sp>
                    <p:nvSpPr>
                      <p:cNvPr id="49" name="TextBox 48">
                        <a:extLst>
                          <a:ext uri="{FF2B5EF4-FFF2-40B4-BE49-F238E27FC236}">
                            <a16:creationId xmlns:a16="http://schemas.microsoft.com/office/drawing/2014/main" id="{9642B04F-9708-8898-A1FF-D66548B106D7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725732" y="4110850"/>
                        <a:ext cx="4196099" cy="75487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marL="0" marR="0" lvl="0" indent="0" algn="l" defTabSz="914400" rtl="0" eaLnBrk="1" fontAlgn="auto" latinLnBrk="0" hangingPunct="1">
                          <a:lnSpc>
                            <a:spcPct val="13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1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>
                                <a:lumMod val="65000"/>
                                <a:lumOff val="35000"/>
                              </a:prstClr>
                            </a:solidFill>
                            <a:effectLst/>
                            <a:uLnTx/>
                            <a:uFillTx/>
                            <a:latin typeface="Segoe UI Light"/>
                            <a:ea typeface="黑体"/>
                            <a:cs typeface="+mn-cs"/>
                          </a:rPr>
                          <a:t>Our objective is to uncover insights and recommendations that bridge the supply and demand gap in the Uber ecosystem.</a:t>
                        </a:r>
                      </a:p>
                    </p:txBody>
                  </p:sp>
                  <p:sp>
                    <p:nvSpPr>
                      <p:cNvPr id="50" name="Freeform 45">
                        <a:extLst>
                          <a:ext uri="{FF2B5EF4-FFF2-40B4-BE49-F238E27FC236}">
                            <a16:creationId xmlns:a16="http://schemas.microsoft.com/office/drawing/2014/main" id="{8C28A56C-5371-6F7F-AD7E-8001E8A35C26}"/>
                          </a:ext>
                        </a:extLst>
                      </p:cNvPr>
                      <p:cNvSpPr>
                        <a:spLocks noEditPoints="1"/>
                      </p:cNvSpPr>
                      <p:nvPr/>
                    </p:nvSpPr>
                    <p:spPr bwMode="auto">
                      <a:xfrm>
                        <a:off x="1552615" y="4186276"/>
                        <a:ext cx="116362" cy="116362"/>
                      </a:xfrm>
                      <a:custGeom>
                        <a:avLst/>
                        <a:gdLst>
                          <a:gd name="T0" fmla="*/ 92739 w 55"/>
                          <a:gd name="T1" fmla="*/ 188912 h 55"/>
                          <a:gd name="T2" fmla="*/ 0 w 55"/>
                          <a:gd name="T3" fmla="*/ 92739 h 55"/>
                          <a:gd name="T4" fmla="*/ 92739 w 55"/>
                          <a:gd name="T5" fmla="*/ 0 h 55"/>
                          <a:gd name="T6" fmla="*/ 188912 w 55"/>
                          <a:gd name="T7" fmla="*/ 92739 h 55"/>
                          <a:gd name="T8" fmla="*/ 92739 w 55"/>
                          <a:gd name="T9" fmla="*/ 188912 h 55"/>
                          <a:gd name="T10" fmla="*/ 154564 w 55"/>
                          <a:gd name="T11" fmla="*/ 68695 h 55"/>
                          <a:gd name="T12" fmla="*/ 144260 w 55"/>
                          <a:gd name="T13" fmla="*/ 58391 h 55"/>
                          <a:gd name="T14" fmla="*/ 137391 w 55"/>
                          <a:gd name="T15" fmla="*/ 54956 h 55"/>
                          <a:gd name="T16" fmla="*/ 130521 w 55"/>
                          <a:gd name="T17" fmla="*/ 58391 h 55"/>
                          <a:gd name="T18" fmla="*/ 82434 w 55"/>
                          <a:gd name="T19" fmla="*/ 106478 h 55"/>
                          <a:gd name="T20" fmla="*/ 54956 w 55"/>
                          <a:gd name="T21" fmla="*/ 79000 h 55"/>
                          <a:gd name="T22" fmla="*/ 48087 w 55"/>
                          <a:gd name="T23" fmla="*/ 75565 h 55"/>
                          <a:gd name="T24" fmla="*/ 44652 w 55"/>
                          <a:gd name="T25" fmla="*/ 79000 h 55"/>
                          <a:gd name="T26" fmla="*/ 30913 w 55"/>
                          <a:gd name="T27" fmla="*/ 89304 h 55"/>
                          <a:gd name="T28" fmla="*/ 30913 w 55"/>
                          <a:gd name="T29" fmla="*/ 96173 h 55"/>
                          <a:gd name="T30" fmla="*/ 30913 w 55"/>
                          <a:gd name="T31" fmla="*/ 103043 h 55"/>
                          <a:gd name="T32" fmla="*/ 75565 w 55"/>
                          <a:gd name="T33" fmla="*/ 147695 h 55"/>
                          <a:gd name="T34" fmla="*/ 82434 w 55"/>
                          <a:gd name="T35" fmla="*/ 147695 h 55"/>
                          <a:gd name="T36" fmla="*/ 89304 w 55"/>
                          <a:gd name="T37" fmla="*/ 147695 h 55"/>
                          <a:gd name="T38" fmla="*/ 154564 w 55"/>
                          <a:gd name="T39" fmla="*/ 79000 h 55"/>
                          <a:gd name="T40" fmla="*/ 157999 w 55"/>
                          <a:gd name="T41" fmla="*/ 75565 h 55"/>
                          <a:gd name="T42" fmla="*/ 154564 w 55"/>
                          <a:gd name="T43" fmla="*/ 68695 h 55"/>
                          <a:gd name="T44" fmla="*/ 0 60000 65536"/>
                          <a:gd name="T45" fmla="*/ 0 60000 65536"/>
                          <a:gd name="T46" fmla="*/ 0 60000 65536"/>
                          <a:gd name="T47" fmla="*/ 0 60000 65536"/>
                          <a:gd name="T48" fmla="*/ 0 60000 65536"/>
                          <a:gd name="T49" fmla="*/ 0 60000 65536"/>
                          <a:gd name="T50" fmla="*/ 0 60000 65536"/>
                          <a:gd name="T51" fmla="*/ 0 60000 65536"/>
                          <a:gd name="T52" fmla="*/ 0 60000 65536"/>
                          <a:gd name="T53" fmla="*/ 0 60000 65536"/>
                          <a:gd name="T54" fmla="*/ 0 60000 65536"/>
                          <a:gd name="T55" fmla="*/ 0 60000 65536"/>
                          <a:gd name="T56" fmla="*/ 0 60000 65536"/>
                          <a:gd name="T57" fmla="*/ 0 60000 65536"/>
                          <a:gd name="T58" fmla="*/ 0 60000 65536"/>
                          <a:gd name="T59" fmla="*/ 0 60000 65536"/>
                          <a:gd name="T60" fmla="*/ 0 60000 65536"/>
                          <a:gd name="T61" fmla="*/ 0 60000 65536"/>
                          <a:gd name="T62" fmla="*/ 0 60000 65536"/>
                          <a:gd name="T63" fmla="*/ 0 60000 65536"/>
                          <a:gd name="T64" fmla="*/ 0 60000 65536"/>
                          <a:gd name="T65" fmla="*/ 0 60000 65536"/>
                        </a:gdLst>
                        <a:ahLst/>
                        <a:cxnLst>
                          <a:cxn ang="T44">
                            <a:pos x="T0" y="T1"/>
                          </a:cxn>
                          <a:cxn ang="T45">
                            <a:pos x="T2" y="T3"/>
                          </a:cxn>
                          <a:cxn ang="T46">
                            <a:pos x="T4" y="T5"/>
                          </a:cxn>
                          <a:cxn ang="T47">
                            <a:pos x="T6" y="T7"/>
                          </a:cxn>
                          <a:cxn ang="T48">
                            <a:pos x="T8" y="T9"/>
                          </a:cxn>
                          <a:cxn ang="T49">
                            <a:pos x="T10" y="T11"/>
                          </a:cxn>
                          <a:cxn ang="T50">
                            <a:pos x="T12" y="T13"/>
                          </a:cxn>
                          <a:cxn ang="T51">
                            <a:pos x="T14" y="T15"/>
                          </a:cxn>
                          <a:cxn ang="T52">
                            <a:pos x="T16" y="T17"/>
                          </a:cxn>
                          <a:cxn ang="T53">
                            <a:pos x="T18" y="T19"/>
                          </a:cxn>
                          <a:cxn ang="T54">
                            <a:pos x="T20" y="T21"/>
                          </a:cxn>
                          <a:cxn ang="T55">
                            <a:pos x="T22" y="T23"/>
                          </a:cxn>
                          <a:cxn ang="T56">
                            <a:pos x="T24" y="T25"/>
                          </a:cxn>
                          <a:cxn ang="T57">
                            <a:pos x="T26" y="T27"/>
                          </a:cxn>
                          <a:cxn ang="T58">
                            <a:pos x="T28" y="T29"/>
                          </a:cxn>
                          <a:cxn ang="T59">
                            <a:pos x="T30" y="T31"/>
                          </a:cxn>
                          <a:cxn ang="T60">
                            <a:pos x="T32" y="T33"/>
                          </a:cxn>
                          <a:cxn ang="T61">
                            <a:pos x="T34" y="T35"/>
                          </a:cxn>
                          <a:cxn ang="T62">
                            <a:pos x="T36" y="T37"/>
                          </a:cxn>
                          <a:cxn ang="T63">
                            <a:pos x="T38" y="T39"/>
                          </a:cxn>
                          <a:cxn ang="T64">
                            <a:pos x="T40" y="T41"/>
                          </a:cxn>
                          <a:cxn ang="T65">
                            <a:pos x="T42" y="T43"/>
                          </a:cxn>
                        </a:cxnLst>
                        <a:rect l="0" t="0" r="r" b="b"/>
                        <a:pathLst>
                          <a:path w="55" h="55">
                            <a:moveTo>
                              <a:pt x="27" y="55"/>
                            </a:moveTo>
                            <a:cubicBezTo>
                              <a:pt x="12" y="55"/>
                              <a:pt x="0" y="42"/>
                              <a:pt x="0" y="27"/>
                            </a:cubicBezTo>
                            <a:cubicBezTo>
                              <a:pt x="0" y="12"/>
                              <a:pt x="12" y="0"/>
                              <a:pt x="27" y="0"/>
                            </a:cubicBezTo>
                            <a:cubicBezTo>
                              <a:pt x="42" y="0"/>
                              <a:pt x="55" y="12"/>
                              <a:pt x="55" y="27"/>
                            </a:cubicBezTo>
                            <a:cubicBezTo>
                              <a:pt x="55" y="42"/>
                              <a:pt x="42" y="55"/>
                              <a:pt x="27" y="55"/>
                            </a:cubicBezTo>
                            <a:close/>
                            <a:moveTo>
                              <a:pt x="45" y="20"/>
                            </a:moveTo>
                            <a:cubicBezTo>
                              <a:pt x="42" y="17"/>
                              <a:pt x="42" y="17"/>
                              <a:pt x="42" y="17"/>
                            </a:cubicBezTo>
                            <a:cubicBezTo>
                              <a:pt x="41" y="16"/>
                              <a:pt x="41" y="16"/>
                              <a:pt x="40" y="16"/>
                            </a:cubicBezTo>
                            <a:cubicBezTo>
                              <a:pt x="39" y="16"/>
                              <a:pt x="39" y="16"/>
                              <a:pt x="38" y="17"/>
                            </a:cubicBezTo>
                            <a:cubicBezTo>
                              <a:pt x="24" y="31"/>
                              <a:pt x="24" y="31"/>
                              <a:pt x="24" y="31"/>
                            </a:cubicBezTo>
                            <a:cubicBezTo>
                              <a:pt x="16" y="23"/>
                              <a:pt x="16" y="23"/>
                              <a:pt x="16" y="23"/>
                            </a:cubicBezTo>
                            <a:cubicBezTo>
                              <a:pt x="15" y="23"/>
                              <a:pt x="15" y="22"/>
                              <a:pt x="14" y="22"/>
                            </a:cubicBezTo>
                            <a:cubicBezTo>
                              <a:pt x="14" y="22"/>
                              <a:pt x="13" y="23"/>
                              <a:pt x="13" y="23"/>
                            </a:cubicBezTo>
                            <a:cubicBezTo>
                              <a:pt x="9" y="26"/>
                              <a:pt x="9" y="26"/>
                              <a:pt x="9" y="26"/>
                            </a:cubicBezTo>
                            <a:cubicBezTo>
                              <a:pt x="9" y="27"/>
                              <a:pt x="9" y="27"/>
                              <a:pt x="9" y="28"/>
                            </a:cubicBezTo>
                            <a:cubicBezTo>
                              <a:pt x="9" y="29"/>
                              <a:pt x="9" y="29"/>
                              <a:pt x="9" y="30"/>
                            </a:cubicBezTo>
                            <a:cubicBezTo>
                              <a:pt x="22" y="43"/>
                              <a:pt x="22" y="43"/>
                              <a:pt x="22" y="43"/>
                            </a:cubicBezTo>
                            <a:cubicBezTo>
                              <a:pt x="23" y="43"/>
                              <a:pt x="23" y="43"/>
                              <a:pt x="24" y="43"/>
                            </a:cubicBezTo>
                            <a:cubicBezTo>
                              <a:pt x="25" y="43"/>
                              <a:pt x="25" y="43"/>
                              <a:pt x="26" y="43"/>
                            </a:cubicBezTo>
                            <a:cubicBezTo>
                              <a:pt x="45" y="23"/>
                              <a:pt x="45" y="23"/>
                              <a:pt x="45" y="23"/>
                            </a:cubicBezTo>
                            <a:cubicBezTo>
                              <a:pt x="45" y="23"/>
                              <a:pt x="46" y="22"/>
                              <a:pt x="46" y="22"/>
                            </a:cubicBezTo>
                            <a:cubicBezTo>
                              <a:pt x="46" y="21"/>
                              <a:pt x="45" y="20"/>
                              <a:pt x="45" y="20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/>
                      <a:lstStyle/>
                      <a:p>
                        <a:pPr marL="0" marR="0" lvl="0" indent="0" algn="l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Segoe UI Light"/>
                          <a:ea typeface="+mn-ea"/>
                          <a:cs typeface="Segoe UI Light" panose="020B0502040204020203" pitchFamily="34" charset="0"/>
                        </a:endParaRPr>
                      </a:p>
                    </p:txBody>
                  </p:sp>
                </p:grpSp>
                <p:grpSp>
                  <p:nvGrpSpPr>
                    <p:cNvPr id="46" name="Group 45">
                      <a:extLst>
                        <a:ext uri="{FF2B5EF4-FFF2-40B4-BE49-F238E27FC236}">
                          <a16:creationId xmlns:a16="http://schemas.microsoft.com/office/drawing/2014/main" id="{D9E7C2FE-BA48-5836-AC68-D52D58D5AD2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561811" y="4865720"/>
                      <a:ext cx="4349130" cy="658031"/>
                      <a:chOff x="1561811" y="4936989"/>
                      <a:chExt cx="4349130" cy="658031"/>
                    </a:xfrm>
                  </p:grpSpPr>
                  <p:sp>
                    <p:nvSpPr>
                      <p:cNvPr id="47" name="TextBox 46">
                        <a:extLst>
                          <a:ext uri="{FF2B5EF4-FFF2-40B4-BE49-F238E27FC236}">
                            <a16:creationId xmlns:a16="http://schemas.microsoft.com/office/drawing/2014/main" id="{B2452F0D-5B92-25C8-301A-6EBEE49B6D69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725732" y="4936989"/>
                        <a:ext cx="4185209" cy="65803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marL="0" marR="0" lvl="0" indent="0" algn="l" defTabSz="914400" rtl="0" eaLnBrk="1" fontAlgn="auto" latinLnBrk="0" hangingPunct="1">
                          <a:lnSpc>
                            <a:spcPct val="13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12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>
                                <a:lumMod val="65000"/>
                                <a:lumOff val="35000"/>
                              </a:prstClr>
                            </a:solidFill>
                            <a:effectLst/>
                            <a:uLnTx/>
                            <a:uFillTx/>
                            <a:latin typeface="Segoe UI Light"/>
                            <a:ea typeface="黑体"/>
                            <a:cs typeface="+mn-cs"/>
                          </a:rPr>
                          <a:t>By analyzing comprehensive datasets and utilizing advanced analytics techniques, we aim to provide valuable strategies for operational excellence.</a:t>
                        </a:r>
                      </a:p>
                    </p:txBody>
                  </p:sp>
                  <p:sp>
                    <p:nvSpPr>
                      <p:cNvPr id="48" name="Freeform 45">
                        <a:extLst>
                          <a:ext uri="{FF2B5EF4-FFF2-40B4-BE49-F238E27FC236}">
                            <a16:creationId xmlns:a16="http://schemas.microsoft.com/office/drawing/2014/main" id="{C63F329B-592D-9F21-33FA-4B0D00F93173}"/>
                          </a:ext>
                        </a:extLst>
                      </p:cNvPr>
                      <p:cNvSpPr>
                        <a:spLocks noEditPoints="1"/>
                      </p:cNvSpPr>
                      <p:nvPr/>
                    </p:nvSpPr>
                    <p:spPr bwMode="auto">
                      <a:xfrm>
                        <a:off x="1561811" y="5017424"/>
                        <a:ext cx="116362" cy="116362"/>
                      </a:xfrm>
                      <a:custGeom>
                        <a:avLst/>
                        <a:gdLst>
                          <a:gd name="T0" fmla="*/ 92739 w 55"/>
                          <a:gd name="T1" fmla="*/ 188912 h 55"/>
                          <a:gd name="T2" fmla="*/ 0 w 55"/>
                          <a:gd name="T3" fmla="*/ 92739 h 55"/>
                          <a:gd name="T4" fmla="*/ 92739 w 55"/>
                          <a:gd name="T5" fmla="*/ 0 h 55"/>
                          <a:gd name="T6" fmla="*/ 188912 w 55"/>
                          <a:gd name="T7" fmla="*/ 92739 h 55"/>
                          <a:gd name="T8" fmla="*/ 92739 w 55"/>
                          <a:gd name="T9" fmla="*/ 188912 h 55"/>
                          <a:gd name="T10" fmla="*/ 154564 w 55"/>
                          <a:gd name="T11" fmla="*/ 68695 h 55"/>
                          <a:gd name="T12" fmla="*/ 144260 w 55"/>
                          <a:gd name="T13" fmla="*/ 58391 h 55"/>
                          <a:gd name="T14" fmla="*/ 137391 w 55"/>
                          <a:gd name="T15" fmla="*/ 54956 h 55"/>
                          <a:gd name="T16" fmla="*/ 130521 w 55"/>
                          <a:gd name="T17" fmla="*/ 58391 h 55"/>
                          <a:gd name="T18" fmla="*/ 82434 w 55"/>
                          <a:gd name="T19" fmla="*/ 106478 h 55"/>
                          <a:gd name="T20" fmla="*/ 54956 w 55"/>
                          <a:gd name="T21" fmla="*/ 79000 h 55"/>
                          <a:gd name="T22" fmla="*/ 48087 w 55"/>
                          <a:gd name="T23" fmla="*/ 75565 h 55"/>
                          <a:gd name="T24" fmla="*/ 44652 w 55"/>
                          <a:gd name="T25" fmla="*/ 79000 h 55"/>
                          <a:gd name="T26" fmla="*/ 30913 w 55"/>
                          <a:gd name="T27" fmla="*/ 89304 h 55"/>
                          <a:gd name="T28" fmla="*/ 30913 w 55"/>
                          <a:gd name="T29" fmla="*/ 96173 h 55"/>
                          <a:gd name="T30" fmla="*/ 30913 w 55"/>
                          <a:gd name="T31" fmla="*/ 103043 h 55"/>
                          <a:gd name="T32" fmla="*/ 75565 w 55"/>
                          <a:gd name="T33" fmla="*/ 147695 h 55"/>
                          <a:gd name="T34" fmla="*/ 82434 w 55"/>
                          <a:gd name="T35" fmla="*/ 147695 h 55"/>
                          <a:gd name="T36" fmla="*/ 89304 w 55"/>
                          <a:gd name="T37" fmla="*/ 147695 h 55"/>
                          <a:gd name="T38" fmla="*/ 154564 w 55"/>
                          <a:gd name="T39" fmla="*/ 79000 h 55"/>
                          <a:gd name="T40" fmla="*/ 157999 w 55"/>
                          <a:gd name="T41" fmla="*/ 75565 h 55"/>
                          <a:gd name="T42" fmla="*/ 154564 w 55"/>
                          <a:gd name="T43" fmla="*/ 68695 h 55"/>
                          <a:gd name="T44" fmla="*/ 0 60000 65536"/>
                          <a:gd name="T45" fmla="*/ 0 60000 65536"/>
                          <a:gd name="T46" fmla="*/ 0 60000 65536"/>
                          <a:gd name="T47" fmla="*/ 0 60000 65536"/>
                          <a:gd name="T48" fmla="*/ 0 60000 65536"/>
                          <a:gd name="T49" fmla="*/ 0 60000 65536"/>
                          <a:gd name="T50" fmla="*/ 0 60000 65536"/>
                          <a:gd name="T51" fmla="*/ 0 60000 65536"/>
                          <a:gd name="T52" fmla="*/ 0 60000 65536"/>
                          <a:gd name="T53" fmla="*/ 0 60000 65536"/>
                          <a:gd name="T54" fmla="*/ 0 60000 65536"/>
                          <a:gd name="T55" fmla="*/ 0 60000 65536"/>
                          <a:gd name="T56" fmla="*/ 0 60000 65536"/>
                          <a:gd name="T57" fmla="*/ 0 60000 65536"/>
                          <a:gd name="T58" fmla="*/ 0 60000 65536"/>
                          <a:gd name="T59" fmla="*/ 0 60000 65536"/>
                          <a:gd name="T60" fmla="*/ 0 60000 65536"/>
                          <a:gd name="T61" fmla="*/ 0 60000 65536"/>
                          <a:gd name="T62" fmla="*/ 0 60000 65536"/>
                          <a:gd name="T63" fmla="*/ 0 60000 65536"/>
                          <a:gd name="T64" fmla="*/ 0 60000 65536"/>
                          <a:gd name="T65" fmla="*/ 0 60000 65536"/>
                        </a:gdLst>
                        <a:ahLst/>
                        <a:cxnLst>
                          <a:cxn ang="T44">
                            <a:pos x="T0" y="T1"/>
                          </a:cxn>
                          <a:cxn ang="T45">
                            <a:pos x="T2" y="T3"/>
                          </a:cxn>
                          <a:cxn ang="T46">
                            <a:pos x="T4" y="T5"/>
                          </a:cxn>
                          <a:cxn ang="T47">
                            <a:pos x="T6" y="T7"/>
                          </a:cxn>
                          <a:cxn ang="T48">
                            <a:pos x="T8" y="T9"/>
                          </a:cxn>
                          <a:cxn ang="T49">
                            <a:pos x="T10" y="T11"/>
                          </a:cxn>
                          <a:cxn ang="T50">
                            <a:pos x="T12" y="T13"/>
                          </a:cxn>
                          <a:cxn ang="T51">
                            <a:pos x="T14" y="T15"/>
                          </a:cxn>
                          <a:cxn ang="T52">
                            <a:pos x="T16" y="T17"/>
                          </a:cxn>
                          <a:cxn ang="T53">
                            <a:pos x="T18" y="T19"/>
                          </a:cxn>
                          <a:cxn ang="T54">
                            <a:pos x="T20" y="T21"/>
                          </a:cxn>
                          <a:cxn ang="T55">
                            <a:pos x="T22" y="T23"/>
                          </a:cxn>
                          <a:cxn ang="T56">
                            <a:pos x="T24" y="T25"/>
                          </a:cxn>
                          <a:cxn ang="T57">
                            <a:pos x="T26" y="T27"/>
                          </a:cxn>
                          <a:cxn ang="T58">
                            <a:pos x="T28" y="T29"/>
                          </a:cxn>
                          <a:cxn ang="T59">
                            <a:pos x="T30" y="T31"/>
                          </a:cxn>
                          <a:cxn ang="T60">
                            <a:pos x="T32" y="T33"/>
                          </a:cxn>
                          <a:cxn ang="T61">
                            <a:pos x="T34" y="T35"/>
                          </a:cxn>
                          <a:cxn ang="T62">
                            <a:pos x="T36" y="T37"/>
                          </a:cxn>
                          <a:cxn ang="T63">
                            <a:pos x="T38" y="T39"/>
                          </a:cxn>
                          <a:cxn ang="T64">
                            <a:pos x="T40" y="T41"/>
                          </a:cxn>
                          <a:cxn ang="T65">
                            <a:pos x="T42" y="T43"/>
                          </a:cxn>
                        </a:cxnLst>
                        <a:rect l="0" t="0" r="r" b="b"/>
                        <a:pathLst>
                          <a:path w="55" h="55">
                            <a:moveTo>
                              <a:pt x="27" y="55"/>
                            </a:moveTo>
                            <a:cubicBezTo>
                              <a:pt x="12" y="55"/>
                              <a:pt x="0" y="42"/>
                              <a:pt x="0" y="27"/>
                            </a:cubicBezTo>
                            <a:cubicBezTo>
                              <a:pt x="0" y="12"/>
                              <a:pt x="12" y="0"/>
                              <a:pt x="27" y="0"/>
                            </a:cubicBezTo>
                            <a:cubicBezTo>
                              <a:pt x="42" y="0"/>
                              <a:pt x="55" y="12"/>
                              <a:pt x="55" y="27"/>
                            </a:cubicBezTo>
                            <a:cubicBezTo>
                              <a:pt x="55" y="42"/>
                              <a:pt x="42" y="55"/>
                              <a:pt x="27" y="55"/>
                            </a:cubicBezTo>
                            <a:close/>
                            <a:moveTo>
                              <a:pt x="45" y="20"/>
                            </a:moveTo>
                            <a:cubicBezTo>
                              <a:pt x="42" y="17"/>
                              <a:pt x="42" y="17"/>
                              <a:pt x="42" y="17"/>
                            </a:cubicBezTo>
                            <a:cubicBezTo>
                              <a:pt x="41" y="16"/>
                              <a:pt x="41" y="16"/>
                              <a:pt x="40" y="16"/>
                            </a:cubicBezTo>
                            <a:cubicBezTo>
                              <a:pt x="39" y="16"/>
                              <a:pt x="39" y="16"/>
                              <a:pt x="38" y="17"/>
                            </a:cubicBezTo>
                            <a:cubicBezTo>
                              <a:pt x="24" y="31"/>
                              <a:pt x="24" y="31"/>
                              <a:pt x="24" y="31"/>
                            </a:cubicBezTo>
                            <a:cubicBezTo>
                              <a:pt x="16" y="23"/>
                              <a:pt x="16" y="23"/>
                              <a:pt x="16" y="23"/>
                            </a:cubicBezTo>
                            <a:cubicBezTo>
                              <a:pt x="15" y="23"/>
                              <a:pt x="15" y="22"/>
                              <a:pt x="14" y="22"/>
                            </a:cubicBezTo>
                            <a:cubicBezTo>
                              <a:pt x="14" y="22"/>
                              <a:pt x="13" y="23"/>
                              <a:pt x="13" y="23"/>
                            </a:cubicBezTo>
                            <a:cubicBezTo>
                              <a:pt x="9" y="26"/>
                              <a:pt x="9" y="26"/>
                              <a:pt x="9" y="26"/>
                            </a:cubicBezTo>
                            <a:cubicBezTo>
                              <a:pt x="9" y="27"/>
                              <a:pt x="9" y="27"/>
                              <a:pt x="9" y="28"/>
                            </a:cubicBezTo>
                            <a:cubicBezTo>
                              <a:pt x="9" y="29"/>
                              <a:pt x="9" y="29"/>
                              <a:pt x="9" y="30"/>
                            </a:cubicBezTo>
                            <a:cubicBezTo>
                              <a:pt x="22" y="43"/>
                              <a:pt x="22" y="43"/>
                              <a:pt x="22" y="43"/>
                            </a:cubicBezTo>
                            <a:cubicBezTo>
                              <a:pt x="23" y="43"/>
                              <a:pt x="23" y="43"/>
                              <a:pt x="24" y="43"/>
                            </a:cubicBezTo>
                            <a:cubicBezTo>
                              <a:pt x="25" y="43"/>
                              <a:pt x="25" y="43"/>
                              <a:pt x="26" y="43"/>
                            </a:cubicBezTo>
                            <a:cubicBezTo>
                              <a:pt x="45" y="23"/>
                              <a:pt x="45" y="23"/>
                              <a:pt x="45" y="23"/>
                            </a:cubicBezTo>
                            <a:cubicBezTo>
                              <a:pt x="45" y="23"/>
                              <a:pt x="46" y="22"/>
                              <a:pt x="46" y="22"/>
                            </a:cubicBezTo>
                            <a:cubicBezTo>
                              <a:pt x="46" y="21"/>
                              <a:pt x="45" y="20"/>
                              <a:pt x="45" y="20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/>
                      <a:lstStyle/>
                      <a:p>
                        <a:pPr marL="0" marR="0" lvl="0" indent="0" algn="l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Segoe UI Light"/>
                          <a:ea typeface="+mn-ea"/>
                          <a:cs typeface="Segoe UI Light" panose="020B0502040204020203" pitchFamily="34" charset="0"/>
                        </a:endParaRPr>
                      </a:p>
                    </p:txBody>
                  </p:sp>
                </p:grpSp>
              </p:grpSp>
            </p:grpSp>
          </p:grpSp>
        </p:grp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4E8960A-D888-1099-7411-9CE2EB4F35A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3472" y="3515128"/>
              <a:ext cx="771042" cy="616423"/>
            </a:xfrm>
            <a:prstGeom prst="rect">
              <a:avLst/>
            </a:prstGeom>
          </p:spPr>
        </p:pic>
      </p:grpSp>
      <p:sp>
        <p:nvSpPr>
          <p:cNvPr id="83" name="Freeform 45">
            <a:extLst>
              <a:ext uri="{FF2B5EF4-FFF2-40B4-BE49-F238E27FC236}">
                <a16:creationId xmlns:a16="http://schemas.microsoft.com/office/drawing/2014/main" id="{E57B21BE-A566-8FB2-A90A-0444C931BDA1}"/>
              </a:ext>
            </a:extLst>
          </p:cNvPr>
          <p:cNvSpPr>
            <a:spLocks noEditPoints="1"/>
          </p:cNvSpPr>
          <p:nvPr/>
        </p:nvSpPr>
        <p:spPr bwMode="auto">
          <a:xfrm>
            <a:off x="1023460" y="2689577"/>
            <a:ext cx="128376" cy="139226"/>
          </a:xfrm>
          <a:custGeom>
            <a:avLst/>
            <a:gdLst>
              <a:gd name="T0" fmla="*/ 92739 w 55"/>
              <a:gd name="T1" fmla="*/ 188912 h 55"/>
              <a:gd name="T2" fmla="*/ 0 w 55"/>
              <a:gd name="T3" fmla="*/ 92739 h 55"/>
              <a:gd name="T4" fmla="*/ 92739 w 55"/>
              <a:gd name="T5" fmla="*/ 0 h 55"/>
              <a:gd name="T6" fmla="*/ 188912 w 55"/>
              <a:gd name="T7" fmla="*/ 92739 h 55"/>
              <a:gd name="T8" fmla="*/ 92739 w 55"/>
              <a:gd name="T9" fmla="*/ 188912 h 55"/>
              <a:gd name="T10" fmla="*/ 154564 w 55"/>
              <a:gd name="T11" fmla="*/ 68695 h 55"/>
              <a:gd name="T12" fmla="*/ 144260 w 55"/>
              <a:gd name="T13" fmla="*/ 58391 h 55"/>
              <a:gd name="T14" fmla="*/ 137391 w 55"/>
              <a:gd name="T15" fmla="*/ 54956 h 55"/>
              <a:gd name="T16" fmla="*/ 130521 w 55"/>
              <a:gd name="T17" fmla="*/ 58391 h 55"/>
              <a:gd name="T18" fmla="*/ 82434 w 55"/>
              <a:gd name="T19" fmla="*/ 106478 h 55"/>
              <a:gd name="T20" fmla="*/ 54956 w 55"/>
              <a:gd name="T21" fmla="*/ 79000 h 55"/>
              <a:gd name="T22" fmla="*/ 48087 w 55"/>
              <a:gd name="T23" fmla="*/ 75565 h 55"/>
              <a:gd name="T24" fmla="*/ 44652 w 55"/>
              <a:gd name="T25" fmla="*/ 79000 h 55"/>
              <a:gd name="T26" fmla="*/ 30913 w 55"/>
              <a:gd name="T27" fmla="*/ 89304 h 55"/>
              <a:gd name="T28" fmla="*/ 30913 w 55"/>
              <a:gd name="T29" fmla="*/ 96173 h 55"/>
              <a:gd name="T30" fmla="*/ 30913 w 55"/>
              <a:gd name="T31" fmla="*/ 103043 h 55"/>
              <a:gd name="T32" fmla="*/ 75565 w 55"/>
              <a:gd name="T33" fmla="*/ 147695 h 55"/>
              <a:gd name="T34" fmla="*/ 82434 w 55"/>
              <a:gd name="T35" fmla="*/ 147695 h 55"/>
              <a:gd name="T36" fmla="*/ 89304 w 55"/>
              <a:gd name="T37" fmla="*/ 147695 h 55"/>
              <a:gd name="T38" fmla="*/ 154564 w 55"/>
              <a:gd name="T39" fmla="*/ 79000 h 55"/>
              <a:gd name="T40" fmla="*/ 157999 w 55"/>
              <a:gd name="T41" fmla="*/ 75565 h 55"/>
              <a:gd name="T42" fmla="*/ 154564 w 55"/>
              <a:gd name="T43" fmla="*/ 68695 h 55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</a:gdLst>
            <a:ahLst/>
            <a:cxnLst>
              <a:cxn ang="T44">
                <a:pos x="T0" y="T1"/>
              </a:cxn>
              <a:cxn ang="T45">
                <a:pos x="T2" y="T3"/>
              </a:cxn>
              <a:cxn ang="T46">
                <a:pos x="T4" y="T5"/>
              </a:cxn>
              <a:cxn ang="T47">
                <a:pos x="T6" y="T7"/>
              </a:cxn>
              <a:cxn ang="T48">
                <a:pos x="T8" y="T9"/>
              </a:cxn>
              <a:cxn ang="T49">
                <a:pos x="T10" y="T11"/>
              </a:cxn>
              <a:cxn ang="T50">
                <a:pos x="T12" y="T13"/>
              </a:cxn>
              <a:cxn ang="T51">
                <a:pos x="T14" y="T15"/>
              </a:cxn>
              <a:cxn ang="T52">
                <a:pos x="T16" y="T17"/>
              </a:cxn>
              <a:cxn ang="T53">
                <a:pos x="T18" y="T19"/>
              </a:cxn>
              <a:cxn ang="T54">
                <a:pos x="T20" y="T21"/>
              </a:cxn>
              <a:cxn ang="T55">
                <a:pos x="T22" y="T23"/>
              </a:cxn>
              <a:cxn ang="T56">
                <a:pos x="T24" y="T25"/>
              </a:cxn>
              <a:cxn ang="T57">
                <a:pos x="T26" y="T27"/>
              </a:cxn>
              <a:cxn ang="T58">
                <a:pos x="T28" y="T29"/>
              </a:cxn>
              <a:cxn ang="T59">
                <a:pos x="T30" y="T31"/>
              </a:cxn>
              <a:cxn ang="T60">
                <a:pos x="T32" y="T33"/>
              </a:cxn>
              <a:cxn ang="T61">
                <a:pos x="T34" y="T35"/>
              </a:cxn>
              <a:cxn ang="T62">
                <a:pos x="T36" y="T37"/>
              </a:cxn>
              <a:cxn ang="T63">
                <a:pos x="T38" y="T39"/>
              </a:cxn>
              <a:cxn ang="T64">
                <a:pos x="T40" y="T41"/>
              </a:cxn>
              <a:cxn ang="T65">
                <a:pos x="T42" y="T43"/>
              </a:cxn>
            </a:cxnLst>
            <a:rect l="0" t="0" r="r" b="b"/>
            <a:pathLst>
              <a:path w="55" h="55">
                <a:moveTo>
                  <a:pt x="27" y="55"/>
                </a:moveTo>
                <a:cubicBezTo>
                  <a:pt x="12" y="55"/>
                  <a:pt x="0" y="42"/>
                  <a:pt x="0" y="27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5" y="12"/>
                  <a:pt x="55" y="27"/>
                </a:cubicBezTo>
                <a:cubicBezTo>
                  <a:pt x="55" y="42"/>
                  <a:pt x="42" y="55"/>
                  <a:pt x="27" y="55"/>
                </a:cubicBezTo>
                <a:close/>
                <a:moveTo>
                  <a:pt x="45" y="20"/>
                </a:moveTo>
                <a:cubicBezTo>
                  <a:pt x="42" y="17"/>
                  <a:pt x="42" y="17"/>
                  <a:pt x="42" y="17"/>
                </a:cubicBezTo>
                <a:cubicBezTo>
                  <a:pt x="41" y="16"/>
                  <a:pt x="41" y="16"/>
                  <a:pt x="40" y="16"/>
                </a:cubicBezTo>
                <a:cubicBezTo>
                  <a:pt x="39" y="16"/>
                  <a:pt x="39" y="16"/>
                  <a:pt x="38" y="17"/>
                </a:cubicBezTo>
                <a:cubicBezTo>
                  <a:pt x="24" y="31"/>
                  <a:pt x="24" y="31"/>
                  <a:pt x="24" y="31"/>
                </a:cubicBezTo>
                <a:cubicBezTo>
                  <a:pt x="16" y="23"/>
                  <a:pt x="16" y="23"/>
                  <a:pt x="16" y="23"/>
                </a:cubicBezTo>
                <a:cubicBezTo>
                  <a:pt x="15" y="23"/>
                  <a:pt x="15" y="22"/>
                  <a:pt x="14" y="22"/>
                </a:cubicBezTo>
                <a:cubicBezTo>
                  <a:pt x="14" y="22"/>
                  <a:pt x="13" y="23"/>
                  <a:pt x="13" y="23"/>
                </a:cubicBezTo>
                <a:cubicBezTo>
                  <a:pt x="9" y="26"/>
                  <a:pt x="9" y="26"/>
                  <a:pt x="9" y="26"/>
                </a:cubicBezTo>
                <a:cubicBezTo>
                  <a:pt x="9" y="27"/>
                  <a:pt x="9" y="27"/>
                  <a:pt x="9" y="28"/>
                </a:cubicBezTo>
                <a:cubicBezTo>
                  <a:pt x="9" y="29"/>
                  <a:pt x="9" y="29"/>
                  <a:pt x="9" y="30"/>
                </a:cubicBezTo>
                <a:cubicBezTo>
                  <a:pt x="22" y="43"/>
                  <a:pt x="22" y="43"/>
                  <a:pt x="22" y="43"/>
                </a:cubicBezTo>
                <a:cubicBezTo>
                  <a:pt x="23" y="43"/>
                  <a:pt x="23" y="43"/>
                  <a:pt x="24" y="43"/>
                </a:cubicBezTo>
                <a:cubicBezTo>
                  <a:pt x="25" y="43"/>
                  <a:pt x="25" y="43"/>
                  <a:pt x="26" y="43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23"/>
                  <a:pt x="46" y="22"/>
                  <a:pt x="46" y="22"/>
                </a:cubicBezTo>
                <a:cubicBezTo>
                  <a:pt x="46" y="21"/>
                  <a:pt x="45" y="20"/>
                  <a:pt x="45" y="2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Segoe UI Light"/>
              <a:ea typeface="+mn-ea"/>
              <a:cs typeface="Segoe UI Light" panose="020B0502040204020203" pitchFamily="34" charset="0"/>
            </a:endParaRPr>
          </a:p>
        </p:txBody>
      </p:sp>
      <p:sp>
        <p:nvSpPr>
          <p:cNvPr id="84" name="Freeform 45">
            <a:extLst>
              <a:ext uri="{FF2B5EF4-FFF2-40B4-BE49-F238E27FC236}">
                <a16:creationId xmlns:a16="http://schemas.microsoft.com/office/drawing/2014/main" id="{D378EB58-81B2-78C0-3BEF-D291EB5A3BC1}"/>
              </a:ext>
            </a:extLst>
          </p:cNvPr>
          <p:cNvSpPr>
            <a:spLocks noEditPoints="1"/>
          </p:cNvSpPr>
          <p:nvPr/>
        </p:nvSpPr>
        <p:spPr bwMode="auto">
          <a:xfrm>
            <a:off x="1033606" y="1848587"/>
            <a:ext cx="128376" cy="139226"/>
          </a:xfrm>
          <a:custGeom>
            <a:avLst/>
            <a:gdLst>
              <a:gd name="T0" fmla="*/ 92739 w 55"/>
              <a:gd name="T1" fmla="*/ 188912 h 55"/>
              <a:gd name="T2" fmla="*/ 0 w 55"/>
              <a:gd name="T3" fmla="*/ 92739 h 55"/>
              <a:gd name="T4" fmla="*/ 92739 w 55"/>
              <a:gd name="T5" fmla="*/ 0 h 55"/>
              <a:gd name="T6" fmla="*/ 188912 w 55"/>
              <a:gd name="T7" fmla="*/ 92739 h 55"/>
              <a:gd name="T8" fmla="*/ 92739 w 55"/>
              <a:gd name="T9" fmla="*/ 188912 h 55"/>
              <a:gd name="T10" fmla="*/ 154564 w 55"/>
              <a:gd name="T11" fmla="*/ 68695 h 55"/>
              <a:gd name="T12" fmla="*/ 144260 w 55"/>
              <a:gd name="T13" fmla="*/ 58391 h 55"/>
              <a:gd name="T14" fmla="*/ 137391 w 55"/>
              <a:gd name="T15" fmla="*/ 54956 h 55"/>
              <a:gd name="T16" fmla="*/ 130521 w 55"/>
              <a:gd name="T17" fmla="*/ 58391 h 55"/>
              <a:gd name="T18" fmla="*/ 82434 w 55"/>
              <a:gd name="T19" fmla="*/ 106478 h 55"/>
              <a:gd name="T20" fmla="*/ 54956 w 55"/>
              <a:gd name="T21" fmla="*/ 79000 h 55"/>
              <a:gd name="T22" fmla="*/ 48087 w 55"/>
              <a:gd name="T23" fmla="*/ 75565 h 55"/>
              <a:gd name="T24" fmla="*/ 44652 w 55"/>
              <a:gd name="T25" fmla="*/ 79000 h 55"/>
              <a:gd name="T26" fmla="*/ 30913 w 55"/>
              <a:gd name="T27" fmla="*/ 89304 h 55"/>
              <a:gd name="T28" fmla="*/ 30913 w 55"/>
              <a:gd name="T29" fmla="*/ 96173 h 55"/>
              <a:gd name="T30" fmla="*/ 30913 w 55"/>
              <a:gd name="T31" fmla="*/ 103043 h 55"/>
              <a:gd name="T32" fmla="*/ 75565 w 55"/>
              <a:gd name="T33" fmla="*/ 147695 h 55"/>
              <a:gd name="T34" fmla="*/ 82434 w 55"/>
              <a:gd name="T35" fmla="*/ 147695 h 55"/>
              <a:gd name="T36" fmla="*/ 89304 w 55"/>
              <a:gd name="T37" fmla="*/ 147695 h 55"/>
              <a:gd name="T38" fmla="*/ 154564 w 55"/>
              <a:gd name="T39" fmla="*/ 79000 h 55"/>
              <a:gd name="T40" fmla="*/ 157999 w 55"/>
              <a:gd name="T41" fmla="*/ 75565 h 55"/>
              <a:gd name="T42" fmla="*/ 154564 w 55"/>
              <a:gd name="T43" fmla="*/ 68695 h 55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</a:gdLst>
            <a:ahLst/>
            <a:cxnLst>
              <a:cxn ang="T44">
                <a:pos x="T0" y="T1"/>
              </a:cxn>
              <a:cxn ang="T45">
                <a:pos x="T2" y="T3"/>
              </a:cxn>
              <a:cxn ang="T46">
                <a:pos x="T4" y="T5"/>
              </a:cxn>
              <a:cxn ang="T47">
                <a:pos x="T6" y="T7"/>
              </a:cxn>
              <a:cxn ang="T48">
                <a:pos x="T8" y="T9"/>
              </a:cxn>
              <a:cxn ang="T49">
                <a:pos x="T10" y="T11"/>
              </a:cxn>
              <a:cxn ang="T50">
                <a:pos x="T12" y="T13"/>
              </a:cxn>
              <a:cxn ang="T51">
                <a:pos x="T14" y="T15"/>
              </a:cxn>
              <a:cxn ang="T52">
                <a:pos x="T16" y="T17"/>
              </a:cxn>
              <a:cxn ang="T53">
                <a:pos x="T18" y="T19"/>
              </a:cxn>
              <a:cxn ang="T54">
                <a:pos x="T20" y="T21"/>
              </a:cxn>
              <a:cxn ang="T55">
                <a:pos x="T22" y="T23"/>
              </a:cxn>
              <a:cxn ang="T56">
                <a:pos x="T24" y="T25"/>
              </a:cxn>
              <a:cxn ang="T57">
                <a:pos x="T26" y="T27"/>
              </a:cxn>
              <a:cxn ang="T58">
                <a:pos x="T28" y="T29"/>
              </a:cxn>
              <a:cxn ang="T59">
                <a:pos x="T30" y="T31"/>
              </a:cxn>
              <a:cxn ang="T60">
                <a:pos x="T32" y="T33"/>
              </a:cxn>
              <a:cxn ang="T61">
                <a:pos x="T34" y="T35"/>
              </a:cxn>
              <a:cxn ang="T62">
                <a:pos x="T36" y="T37"/>
              </a:cxn>
              <a:cxn ang="T63">
                <a:pos x="T38" y="T39"/>
              </a:cxn>
              <a:cxn ang="T64">
                <a:pos x="T40" y="T41"/>
              </a:cxn>
              <a:cxn ang="T65">
                <a:pos x="T42" y="T43"/>
              </a:cxn>
            </a:cxnLst>
            <a:rect l="0" t="0" r="r" b="b"/>
            <a:pathLst>
              <a:path w="55" h="55">
                <a:moveTo>
                  <a:pt x="27" y="55"/>
                </a:moveTo>
                <a:cubicBezTo>
                  <a:pt x="12" y="55"/>
                  <a:pt x="0" y="42"/>
                  <a:pt x="0" y="27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5" y="12"/>
                  <a:pt x="55" y="27"/>
                </a:cubicBezTo>
                <a:cubicBezTo>
                  <a:pt x="55" y="42"/>
                  <a:pt x="42" y="55"/>
                  <a:pt x="27" y="55"/>
                </a:cubicBezTo>
                <a:close/>
                <a:moveTo>
                  <a:pt x="45" y="20"/>
                </a:moveTo>
                <a:cubicBezTo>
                  <a:pt x="42" y="17"/>
                  <a:pt x="42" y="17"/>
                  <a:pt x="42" y="17"/>
                </a:cubicBezTo>
                <a:cubicBezTo>
                  <a:pt x="41" y="16"/>
                  <a:pt x="41" y="16"/>
                  <a:pt x="40" y="16"/>
                </a:cubicBezTo>
                <a:cubicBezTo>
                  <a:pt x="39" y="16"/>
                  <a:pt x="39" y="16"/>
                  <a:pt x="38" y="17"/>
                </a:cubicBezTo>
                <a:cubicBezTo>
                  <a:pt x="24" y="31"/>
                  <a:pt x="24" y="31"/>
                  <a:pt x="24" y="31"/>
                </a:cubicBezTo>
                <a:cubicBezTo>
                  <a:pt x="16" y="23"/>
                  <a:pt x="16" y="23"/>
                  <a:pt x="16" y="23"/>
                </a:cubicBezTo>
                <a:cubicBezTo>
                  <a:pt x="15" y="23"/>
                  <a:pt x="15" y="22"/>
                  <a:pt x="14" y="22"/>
                </a:cubicBezTo>
                <a:cubicBezTo>
                  <a:pt x="14" y="22"/>
                  <a:pt x="13" y="23"/>
                  <a:pt x="13" y="23"/>
                </a:cubicBezTo>
                <a:cubicBezTo>
                  <a:pt x="9" y="26"/>
                  <a:pt x="9" y="26"/>
                  <a:pt x="9" y="26"/>
                </a:cubicBezTo>
                <a:cubicBezTo>
                  <a:pt x="9" y="27"/>
                  <a:pt x="9" y="27"/>
                  <a:pt x="9" y="28"/>
                </a:cubicBezTo>
                <a:cubicBezTo>
                  <a:pt x="9" y="29"/>
                  <a:pt x="9" y="29"/>
                  <a:pt x="9" y="30"/>
                </a:cubicBezTo>
                <a:cubicBezTo>
                  <a:pt x="22" y="43"/>
                  <a:pt x="22" y="43"/>
                  <a:pt x="22" y="43"/>
                </a:cubicBezTo>
                <a:cubicBezTo>
                  <a:pt x="23" y="43"/>
                  <a:pt x="23" y="43"/>
                  <a:pt x="24" y="43"/>
                </a:cubicBezTo>
                <a:cubicBezTo>
                  <a:pt x="25" y="43"/>
                  <a:pt x="25" y="43"/>
                  <a:pt x="26" y="43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23"/>
                  <a:pt x="46" y="22"/>
                  <a:pt x="46" y="22"/>
                </a:cubicBezTo>
                <a:cubicBezTo>
                  <a:pt x="46" y="21"/>
                  <a:pt x="45" y="20"/>
                  <a:pt x="45" y="2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Segoe UI Light"/>
              <a:ea typeface="+mn-ea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109167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9">
            <a:extLst>
              <a:ext uri="{FF2B5EF4-FFF2-40B4-BE49-F238E27FC236}">
                <a16:creationId xmlns:a16="http://schemas.microsoft.com/office/drawing/2014/main" id="{BBC41905-EC92-534A-021C-E8EEA3B42628}"/>
              </a:ext>
            </a:extLst>
          </p:cNvPr>
          <p:cNvSpPr txBox="1">
            <a:spLocks/>
          </p:cNvSpPr>
          <p:nvPr/>
        </p:nvSpPr>
        <p:spPr>
          <a:xfrm>
            <a:off x="477077" y="608803"/>
            <a:ext cx="5817705" cy="2785095"/>
          </a:xfrm>
          <a:custGeom>
            <a:avLst/>
            <a:gdLst>
              <a:gd name="connsiteX0" fmla="*/ 88000 w 3457527"/>
              <a:gd name="connsiteY0" fmla="*/ 0 h 2204950"/>
              <a:gd name="connsiteX1" fmla="*/ 3369527 w 3457527"/>
              <a:gd name="connsiteY1" fmla="*/ 0 h 2204950"/>
              <a:gd name="connsiteX2" fmla="*/ 3457527 w 3457527"/>
              <a:gd name="connsiteY2" fmla="*/ 88000 h 2204950"/>
              <a:gd name="connsiteX3" fmla="*/ 3457527 w 3457527"/>
              <a:gd name="connsiteY3" fmla="*/ 2116950 h 2204950"/>
              <a:gd name="connsiteX4" fmla="*/ 3369527 w 3457527"/>
              <a:gd name="connsiteY4" fmla="*/ 2204950 h 2204950"/>
              <a:gd name="connsiteX5" fmla="*/ 88000 w 3457527"/>
              <a:gd name="connsiteY5" fmla="*/ 2204950 h 2204950"/>
              <a:gd name="connsiteX6" fmla="*/ 0 w 3457527"/>
              <a:gd name="connsiteY6" fmla="*/ 2116950 h 2204950"/>
              <a:gd name="connsiteX7" fmla="*/ 0 w 3457527"/>
              <a:gd name="connsiteY7" fmla="*/ 88000 h 2204950"/>
              <a:gd name="connsiteX8" fmla="*/ 88000 w 3457527"/>
              <a:gd name="connsiteY8" fmla="*/ 0 h 2204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57527" h="2204950">
                <a:moveTo>
                  <a:pt x="88000" y="0"/>
                </a:moveTo>
                <a:lnTo>
                  <a:pt x="3369527" y="0"/>
                </a:lnTo>
                <a:cubicBezTo>
                  <a:pt x="3418128" y="0"/>
                  <a:pt x="3457527" y="39399"/>
                  <a:pt x="3457527" y="88000"/>
                </a:cubicBezTo>
                <a:lnTo>
                  <a:pt x="3457527" y="2116950"/>
                </a:lnTo>
                <a:cubicBezTo>
                  <a:pt x="3457527" y="2165551"/>
                  <a:pt x="3418128" y="2204950"/>
                  <a:pt x="3369527" y="2204950"/>
                </a:cubicBezTo>
                <a:lnTo>
                  <a:pt x="88000" y="2204950"/>
                </a:lnTo>
                <a:cubicBezTo>
                  <a:pt x="39399" y="2204950"/>
                  <a:pt x="0" y="2165551"/>
                  <a:pt x="0" y="2116950"/>
                </a:cubicBezTo>
                <a:lnTo>
                  <a:pt x="0" y="88000"/>
                </a:lnTo>
                <a:cubicBezTo>
                  <a:pt x="0" y="39399"/>
                  <a:pt x="39399" y="0"/>
                  <a:pt x="88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0" dist="3302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7FC650D6-9F20-5BC1-5787-859BCBA8A39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27" r="21627"/>
          <a:stretch>
            <a:fillRect/>
          </a:stretch>
        </p:blipFill>
        <p:spPr>
          <a:xfrm>
            <a:off x="6754855" y="0"/>
            <a:ext cx="4497623" cy="6858000"/>
          </a:xfr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58191DC1-0C91-4E22-9735-66B88EB0C36A}"/>
              </a:ext>
            </a:extLst>
          </p:cNvPr>
          <p:cNvSpPr txBox="1"/>
          <p:nvPr/>
        </p:nvSpPr>
        <p:spPr>
          <a:xfrm>
            <a:off x="11281272" y="6311410"/>
            <a:ext cx="826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E9B2C3-FEC2-44C0-85D0-2908C08462D1}" type="slidenum"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Orbitron Black"/>
                <a:ea typeface="黑体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Orbitron Black"/>
              <a:ea typeface="黑体"/>
              <a:cs typeface="+mn-cs"/>
            </a:endParaRPr>
          </a:p>
        </p:txBody>
      </p:sp>
      <p:pic>
        <p:nvPicPr>
          <p:cNvPr id="107" name="Graphic 106">
            <a:extLst>
              <a:ext uri="{FF2B5EF4-FFF2-40B4-BE49-F238E27FC236}">
                <a16:creationId xmlns:a16="http://schemas.microsoft.com/office/drawing/2014/main" id="{30D213AB-B425-40A7-B86F-82F863CB84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0489" y="241234"/>
            <a:ext cx="676774" cy="23508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04C2A79-E09A-FD9D-4F67-CD8FCC9270DB}"/>
              </a:ext>
            </a:extLst>
          </p:cNvPr>
          <p:cNvSpPr/>
          <p:nvPr/>
        </p:nvSpPr>
        <p:spPr>
          <a:xfrm>
            <a:off x="6726061" y="0"/>
            <a:ext cx="4555211" cy="6858000"/>
          </a:xfrm>
          <a:prstGeom prst="rect">
            <a:avLst/>
          </a:prstGeom>
          <a:gradFill flip="none" rotWithShape="1">
            <a:gsLst>
              <a:gs pos="100000">
                <a:schemeClr val="accent3">
                  <a:lumMod val="90000"/>
                  <a:lumOff val="10000"/>
                </a:schemeClr>
              </a:gs>
              <a:gs pos="0">
                <a:schemeClr val="accent3">
                  <a:alpha val="8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65DB7F3-BCC1-E8D7-D31D-3B8D8A3F444A}"/>
              </a:ext>
            </a:extLst>
          </p:cNvPr>
          <p:cNvGrpSpPr/>
          <p:nvPr/>
        </p:nvGrpSpPr>
        <p:grpSpPr>
          <a:xfrm>
            <a:off x="441298" y="3546663"/>
            <a:ext cx="5853483" cy="3070103"/>
            <a:chOff x="925125" y="3493196"/>
            <a:chExt cx="4996965" cy="2486062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60D748C-C650-8F69-CA5A-00EC7218660F}"/>
                </a:ext>
              </a:extLst>
            </p:cNvPr>
            <p:cNvGrpSpPr/>
            <p:nvPr/>
          </p:nvGrpSpPr>
          <p:grpSpPr>
            <a:xfrm>
              <a:off x="925125" y="3493196"/>
              <a:ext cx="4996965" cy="2486062"/>
              <a:chOff x="1232385" y="3405429"/>
              <a:chExt cx="4996965" cy="2486062"/>
            </a:xfrm>
          </p:grpSpPr>
          <p:sp>
            <p:nvSpPr>
              <p:cNvPr id="13" name="Picture Placeholder 9">
                <a:extLst>
                  <a:ext uri="{FF2B5EF4-FFF2-40B4-BE49-F238E27FC236}">
                    <a16:creationId xmlns:a16="http://schemas.microsoft.com/office/drawing/2014/main" id="{101F5AE3-060A-55B6-BD50-2E3EAF93DD4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32385" y="3405429"/>
                <a:ext cx="4996965" cy="2486062"/>
              </a:xfrm>
              <a:custGeom>
                <a:avLst/>
                <a:gdLst>
                  <a:gd name="connsiteX0" fmla="*/ 88000 w 3457527"/>
                  <a:gd name="connsiteY0" fmla="*/ 0 h 2204950"/>
                  <a:gd name="connsiteX1" fmla="*/ 3369527 w 3457527"/>
                  <a:gd name="connsiteY1" fmla="*/ 0 h 2204950"/>
                  <a:gd name="connsiteX2" fmla="*/ 3457527 w 3457527"/>
                  <a:gd name="connsiteY2" fmla="*/ 88000 h 2204950"/>
                  <a:gd name="connsiteX3" fmla="*/ 3457527 w 3457527"/>
                  <a:gd name="connsiteY3" fmla="*/ 2116950 h 2204950"/>
                  <a:gd name="connsiteX4" fmla="*/ 3369527 w 3457527"/>
                  <a:gd name="connsiteY4" fmla="*/ 2204950 h 2204950"/>
                  <a:gd name="connsiteX5" fmla="*/ 88000 w 3457527"/>
                  <a:gd name="connsiteY5" fmla="*/ 2204950 h 2204950"/>
                  <a:gd name="connsiteX6" fmla="*/ 0 w 3457527"/>
                  <a:gd name="connsiteY6" fmla="*/ 2116950 h 2204950"/>
                  <a:gd name="connsiteX7" fmla="*/ 0 w 3457527"/>
                  <a:gd name="connsiteY7" fmla="*/ 88000 h 2204950"/>
                  <a:gd name="connsiteX8" fmla="*/ 88000 w 3457527"/>
                  <a:gd name="connsiteY8" fmla="*/ 0 h 2204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457527" h="2204950">
                    <a:moveTo>
                      <a:pt x="88000" y="0"/>
                    </a:moveTo>
                    <a:lnTo>
                      <a:pt x="3369527" y="0"/>
                    </a:lnTo>
                    <a:cubicBezTo>
                      <a:pt x="3418128" y="0"/>
                      <a:pt x="3457527" y="39399"/>
                      <a:pt x="3457527" y="88000"/>
                    </a:cubicBezTo>
                    <a:lnTo>
                      <a:pt x="3457527" y="2116950"/>
                    </a:lnTo>
                    <a:cubicBezTo>
                      <a:pt x="3457527" y="2165551"/>
                      <a:pt x="3418128" y="2204950"/>
                      <a:pt x="3369527" y="2204950"/>
                    </a:cubicBezTo>
                    <a:lnTo>
                      <a:pt x="88000" y="2204950"/>
                    </a:lnTo>
                    <a:cubicBezTo>
                      <a:pt x="39399" y="2204950"/>
                      <a:pt x="0" y="2165551"/>
                      <a:pt x="0" y="2116950"/>
                    </a:cubicBezTo>
                    <a:lnTo>
                      <a:pt x="0" y="88000"/>
                    </a:lnTo>
                    <a:cubicBezTo>
                      <a:pt x="0" y="39399"/>
                      <a:pt x="39399" y="0"/>
                      <a:pt x="8800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blurRad="508000" dist="330200" dir="2700000" algn="tl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endParaRPr>
              </a:p>
            </p:txBody>
          </p: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50D45C67-D1B9-0CAD-E421-17D66253C88B}"/>
                  </a:ext>
                </a:extLst>
              </p:cNvPr>
              <p:cNvGrpSpPr/>
              <p:nvPr/>
            </p:nvGrpSpPr>
            <p:grpSpPr>
              <a:xfrm>
                <a:off x="1571533" y="3869896"/>
                <a:ext cx="4535681" cy="1746569"/>
                <a:chOff x="1492612" y="3780665"/>
                <a:chExt cx="4535681" cy="1746569"/>
              </a:xfrm>
            </p:grpSpPr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F1812886-C051-D4AE-3E33-5CD6DB712B7E}"/>
                    </a:ext>
                  </a:extLst>
                </p:cNvPr>
                <p:cNvSpPr txBox="1"/>
                <p:nvPr/>
              </p:nvSpPr>
              <p:spPr>
                <a:xfrm>
                  <a:off x="1492612" y="3780665"/>
                  <a:ext cx="4461705" cy="33440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effectLst/>
                      <a:uLnTx/>
                      <a:uFillTx/>
                      <a:latin typeface="Orbitron Black"/>
                      <a:ea typeface="黑体"/>
                      <a:cs typeface="+mn-cs"/>
                    </a:rPr>
                    <a:t>Deliverables:</a:t>
                  </a:r>
                </a:p>
              </p:txBody>
            </p:sp>
            <p:grpSp>
              <p:nvGrpSpPr>
                <p:cNvPr id="19" name="Group 18">
                  <a:extLst>
                    <a:ext uri="{FF2B5EF4-FFF2-40B4-BE49-F238E27FC236}">
                      <a16:creationId xmlns:a16="http://schemas.microsoft.com/office/drawing/2014/main" id="{3CBDF18E-1296-DB80-E444-D81937F705A0}"/>
                    </a:ext>
                  </a:extLst>
                </p:cNvPr>
                <p:cNvGrpSpPr/>
                <p:nvPr/>
              </p:nvGrpSpPr>
              <p:grpSpPr>
                <a:xfrm>
                  <a:off x="1552615" y="4048611"/>
                  <a:ext cx="4475678" cy="1478623"/>
                  <a:chOff x="1552615" y="3955099"/>
                  <a:chExt cx="4475678" cy="1478623"/>
                </a:xfrm>
              </p:grpSpPr>
              <p:grpSp>
                <p:nvGrpSpPr>
                  <p:cNvPr id="24" name="Group 23">
                    <a:extLst>
                      <a:ext uri="{FF2B5EF4-FFF2-40B4-BE49-F238E27FC236}">
                        <a16:creationId xmlns:a16="http://schemas.microsoft.com/office/drawing/2014/main" id="{38AEBF74-61C8-F225-35AC-CF97865E977F}"/>
                      </a:ext>
                    </a:extLst>
                  </p:cNvPr>
                  <p:cNvGrpSpPr/>
                  <p:nvPr/>
                </p:nvGrpSpPr>
                <p:grpSpPr>
                  <a:xfrm>
                    <a:off x="1552615" y="3955099"/>
                    <a:ext cx="4475678" cy="988949"/>
                    <a:chOff x="1552615" y="3955099"/>
                    <a:chExt cx="4475678" cy="988949"/>
                  </a:xfrm>
                </p:grpSpPr>
                <p:sp>
                  <p:nvSpPr>
                    <p:cNvPr id="49" name="TextBox 48">
                      <a:extLst>
                        <a:ext uri="{FF2B5EF4-FFF2-40B4-BE49-F238E27FC236}">
                          <a16:creationId xmlns:a16="http://schemas.microsoft.com/office/drawing/2014/main" id="{9642B04F-9708-8898-A1FF-D66548B106D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725732" y="3955099"/>
                      <a:ext cx="4302561" cy="98894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Segoe UI Light"/>
                          <a:ea typeface="黑体"/>
                          <a:cs typeface="+mn-cs"/>
                        </a:rPr>
                        <a:t>Through this presentation, </a:t>
                      </a:r>
                      <a:r>
                        <a:rPr lang="en-US" sz="1400" dirty="0"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latin typeface="Segoe UI Light"/>
                          <a:ea typeface="黑体"/>
                        </a:rPr>
                        <a:t>I</a:t>
                      </a: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Segoe UI Light"/>
                          <a:ea typeface="黑体"/>
                          <a:cs typeface="+mn-cs"/>
                        </a:rPr>
                        <a:t> will share key findings, actionable recommendations, and data-driven insights to help Uber optimize their operations and address the supply and demand challenges.</a:t>
                      </a:r>
                    </a:p>
                  </p:txBody>
                </p:sp>
                <p:sp>
                  <p:nvSpPr>
                    <p:cNvPr id="50" name="Freeform 45">
                      <a:extLst>
                        <a:ext uri="{FF2B5EF4-FFF2-40B4-BE49-F238E27FC236}">
                          <a16:creationId xmlns:a16="http://schemas.microsoft.com/office/drawing/2014/main" id="{8C28A56C-5371-6F7F-AD7E-8001E8A35C26}"/>
                        </a:ext>
                      </a:extLst>
                    </p:cNvPr>
                    <p:cNvSpPr>
                      <a:spLocks noEditPoints="1"/>
                    </p:cNvSpPr>
                    <p:nvPr/>
                  </p:nvSpPr>
                  <p:spPr bwMode="auto">
                    <a:xfrm>
                      <a:off x="1552615" y="4030524"/>
                      <a:ext cx="116362" cy="116362"/>
                    </a:xfrm>
                    <a:custGeom>
                      <a:avLst/>
                      <a:gdLst>
                        <a:gd name="T0" fmla="*/ 92739 w 55"/>
                        <a:gd name="T1" fmla="*/ 188912 h 55"/>
                        <a:gd name="T2" fmla="*/ 0 w 55"/>
                        <a:gd name="T3" fmla="*/ 92739 h 55"/>
                        <a:gd name="T4" fmla="*/ 92739 w 55"/>
                        <a:gd name="T5" fmla="*/ 0 h 55"/>
                        <a:gd name="T6" fmla="*/ 188912 w 55"/>
                        <a:gd name="T7" fmla="*/ 92739 h 55"/>
                        <a:gd name="T8" fmla="*/ 92739 w 55"/>
                        <a:gd name="T9" fmla="*/ 188912 h 55"/>
                        <a:gd name="T10" fmla="*/ 154564 w 55"/>
                        <a:gd name="T11" fmla="*/ 68695 h 55"/>
                        <a:gd name="T12" fmla="*/ 144260 w 55"/>
                        <a:gd name="T13" fmla="*/ 58391 h 55"/>
                        <a:gd name="T14" fmla="*/ 137391 w 55"/>
                        <a:gd name="T15" fmla="*/ 54956 h 55"/>
                        <a:gd name="T16" fmla="*/ 130521 w 55"/>
                        <a:gd name="T17" fmla="*/ 58391 h 55"/>
                        <a:gd name="T18" fmla="*/ 82434 w 55"/>
                        <a:gd name="T19" fmla="*/ 106478 h 55"/>
                        <a:gd name="T20" fmla="*/ 54956 w 55"/>
                        <a:gd name="T21" fmla="*/ 79000 h 55"/>
                        <a:gd name="T22" fmla="*/ 48087 w 55"/>
                        <a:gd name="T23" fmla="*/ 75565 h 55"/>
                        <a:gd name="T24" fmla="*/ 44652 w 55"/>
                        <a:gd name="T25" fmla="*/ 79000 h 55"/>
                        <a:gd name="T26" fmla="*/ 30913 w 55"/>
                        <a:gd name="T27" fmla="*/ 89304 h 55"/>
                        <a:gd name="T28" fmla="*/ 30913 w 55"/>
                        <a:gd name="T29" fmla="*/ 96173 h 55"/>
                        <a:gd name="T30" fmla="*/ 30913 w 55"/>
                        <a:gd name="T31" fmla="*/ 103043 h 55"/>
                        <a:gd name="T32" fmla="*/ 75565 w 55"/>
                        <a:gd name="T33" fmla="*/ 147695 h 55"/>
                        <a:gd name="T34" fmla="*/ 82434 w 55"/>
                        <a:gd name="T35" fmla="*/ 147695 h 55"/>
                        <a:gd name="T36" fmla="*/ 89304 w 55"/>
                        <a:gd name="T37" fmla="*/ 147695 h 55"/>
                        <a:gd name="T38" fmla="*/ 154564 w 55"/>
                        <a:gd name="T39" fmla="*/ 79000 h 55"/>
                        <a:gd name="T40" fmla="*/ 157999 w 55"/>
                        <a:gd name="T41" fmla="*/ 75565 h 55"/>
                        <a:gd name="T42" fmla="*/ 154564 w 55"/>
                        <a:gd name="T43" fmla="*/ 68695 h 55"/>
                        <a:gd name="T44" fmla="*/ 0 60000 65536"/>
                        <a:gd name="T45" fmla="*/ 0 60000 65536"/>
                        <a:gd name="T46" fmla="*/ 0 60000 65536"/>
                        <a:gd name="T47" fmla="*/ 0 60000 65536"/>
                        <a:gd name="T48" fmla="*/ 0 60000 65536"/>
                        <a:gd name="T49" fmla="*/ 0 60000 65536"/>
                        <a:gd name="T50" fmla="*/ 0 60000 65536"/>
                        <a:gd name="T51" fmla="*/ 0 60000 65536"/>
                        <a:gd name="T52" fmla="*/ 0 60000 65536"/>
                        <a:gd name="T53" fmla="*/ 0 60000 65536"/>
                        <a:gd name="T54" fmla="*/ 0 60000 65536"/>
                        <a:gd name="T55" fmla="*/ 0 60000 65536"/>
                        <a:gd name="T56" fmla="*/ 0 60000 65536"/>
                        <a:gd name="T57" fmla="*/ 0 60000 65536"/>
                        <a:gd name="T58" fmla="*/ 0 60000 65536"/>
                        <a:gd name="T59" fmla="*/ 0 60000 65536"/>
                        <a:gd name="T60" fmla="*/ 0 60000 65536"/>
                        <a:gd name="T61" fmla="*/ 0 60000 65536"/>
                        <a:gd name="T62" fmla="*/ 0 60000 65536"/>
                        <a:gd name="T63" fmla="*/ 0 60000 65536"/>
                        <a:gd name="T64" fmla="*/ 0 60000 65536"/>
                        <a:gd name="T65" fmla="*/ 0 60000 65536"/>
                      </a:gdLst>
                      <a:ahLst/>
                      <a:cxnLst>
                        <a:cxn ang="T44">
                          <a:pos x="T0" y="T1"/>
                        </a:cxn>
                        <a:cxn ang="T45">
                          <a:pos x="T2" y="T3"/>
                        </a:cxn>
                        <a:cxn ang="T46">
                          <a:pos x="T4" y="T5"/>
                        </a:cxn>
                        <a:cxn ang="T47">
                          <a:pos x="T6" y="T7"/>
                        </a:cxn>
                        <a:cxn ang="T48">
                          <a:pos x="T8" y="T9"/>
                        </a:cxn>
                        <a:cxn ang="T49">
                          <a:pos x="T10" y="T11"/>
                        </a:cxn>
                        <a:cxn ang="T50">
                          <a:pos x="T12" y="T13"/>
                        </a:cxn>
                        <a:cxn ang="T51">
                          <a:pos x="T14" y="T15"/>
                        </a:cxn>
                        <a:cxn ang="T52">
                          <a:pos x="T16" y="T17"/>
                        </a:cxn>
                        <a:cxn ang="T53">
                          <a:pos x="T18" y="T19"/>
                        </a:cxn>
                        <a:cxn ang="T54">
                          <a:pos x="T20" y="T21"/>
                        </a:cxn>
                        <a:cxn ang="T55">
                          <a:pos x="T22" y="T23"/>
                        </a:cxn>
                        <a:cxn ang="T56">
                          <a:pos x="T24" y="T25"/>
                        </a:cxn>
                        <a:cxn ang="T57">
                          <a:pos x="T26" y="T27"/>
                        </a:cxn>
                        <a:cxn ang="T58">
                          <a:pos x="T28" y="T29"/>
                        </a:cxn>
                        <a:cxn ang="T59">
                          <a:pos x="T30" y="T31"/>
                        </a:cxn>
                        <a:cxn ang="T60">
                          <a:pos x="T32" y="T33"/>
                        </a:cxn>
                        <a:cxn ang="T61">
                          <a:pos x="T34" y="T35"/>
                        </a:cxn>
                        <a:cxn ang="T62">
                          <a:pos x="T36" y="T37"/>
                        </a:cxn>
                        <a:cxn ang="T63">
                          <a:pos x="T38" y="T39"/>
                        </a:cxn>
                        <a:cxn ang="T64">
                          <a:pos x="T40" y="T41"/>
                        </a:cxn>
                        <a:cxn ang="T65">
                          <a:pos x="T42" y="T43"/>
                        </a:cxn>
                      </a:cxnLst>
                      <a:rect l="0" t="0" r="r" b="b"/>
                      <a:pathLst>
                        <a:path w="55" h="55">
                          <a:moveTo>
                            <a:pt x="27" y="55"/>
                          </a:moveTo>
                          <a:cubicBezTo>
                            <a:pt x="12" y="55"/>
                            <a:pt x="0" y="42"/>
                            <a:pt x="0" y="27"/>
                          </a:cubicBezTo>
                          <a:cubicBezTo>
                            <a:pt x="0" y="12"/>
                            <a:pt x="12" y="0"/>
                            <a:pt x="27" y="0"/>
                          </a:cubicBezTo>
                          <a:cubicBezTo>
                            <a:pt x="42" y="0"/>
                            <a:pt x="55" y="12"/>
                            <a:pt x="55" y="27"/>
                          </a:cubicBezTo>
                          <a:cubicBezTo>
                            <a:pt x="55" y="42"/>
                            <a:pt x="42" y="55"/>
                            <a:pt x="27" y="55"/>
                          </a:cubicBezTo>
                          <a:close/>
                          <a:moveTo>
                            <a:pt x="45" y="20"/>
                          </a:moveTo>
                          <a:cubicBezTo>
                            <a:pt x="42" y="17"/>
                            <a:pt x="42" y="17"/>
                            <a:pt x="42" y="17"/>
                          </a:cubicBezTo>
                          <a:cubicBezTo>
                            <a:pt x="41" y="16"/>
                            <a:pt x="41" y="16"/>
                            <a:pt x="40" y="16"/>
                          </a:cubicBezTo>
                          <a:cubicBezTo>
                            <a:pt x="39" y="16"/>
                            <a:pt x="39" y="16"/>
                            <a:pt x="38" y="17"/>
                          </a:cubicBezTo>
                          <a:cubicBezTo>
                            <a:pt x="24" y="31"/>
                            <a:pt x="24" y="31"/>
                            <a:pt x="24" y="31"/>
                          </a:cubicBezTo>
                          <a:cubicBezTo>
                            <a:pt x="16" y="23"/>
                            <a:pt x="16" y="23"/>
                            <a:pt x="16" y="23"/>
                          </a:cubicBezTo>
                          <a:cubicBezTo>
                            <a:pt x="15" y="23"/>
                            <a:pt x="15" y="22"/>
                            <a:pt x="14" y="22"/>
                          </a:cubicBezTo>
                          <a:cubicBezTo>
                            <a:pt x="14" y="22"/>
                            <a:pt x="13" y="23"/>
                            <a:pt x="13" y="23"/>
                          </a:cubicBezTo>
                          <a:cubicBezTo>
                            <a:pt x="9" y="26"/>
                            <a:pt x="9" y="26"/>
                            <a:pt x="9" y="26"/>
                          </a:cubicBezTo>
                          <a:cubicBezTo>
                            <a:pt x="9" y="27"/>
                            <a:pt x="9" y="27"/>
                            <a:pt x="9" y="28"/>
                          </a:cubicBezTo>
                          <a:cubicBezTo>
                            <a:pt x="9" y="29"/>
                            <a:pt x="9" y="29"/>
                            <a:pt x="9" y="30"/>
                          </a:cubicBezTo>
                          <a:cubicBezTo>
                            <a:pt x="22" y="43"/>
                            <a:pt x="22" y="43"/>
                            <a:pt x="22" y="43"/>
                          </a:cubicBezTo>
                          <a:cubicBezTo>
                            <a:pt x="23" y="43"/>
                            <a:pt x="23" y="43"/>
                            <a:pt x="24" y="43"/>
                          </a:cubicBezTo>
                          <a:cubicBezTo>
                            <a:pt x="25" y="43"/>
                            <a:pt x="25" y="43"/>
                            <a:pt x="26" y="43"/>
                          </a:cubicBezTo>
                          <a:cubicBezTo>
                            <a:pt x="45" y="23"/>
                            <a:pt x="45" y="23"/>
                            <a:pt x="45" y="23"/>
                          </a:cubicBezTo>
                          <a:cubicBezTo>
                            <a:pt x="45" y="23"/>
                            <a:pt x="46" y="22"/>
                            <a:pt x="46" y="22"/>
                          </a:cubicBezTo>
                          <a:cubicBezTo>
                            <a:pt x="46" y="21"/>
                            <a:pt x="45" y="20"/>
                            <a:pt x="45" y="20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  <a:extLs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Segoe UI Light"/>
                        <a:ea typeface="+mn-ea"/>
                        <a:cs typeface="Segoe UI Light" panose="020B0502040204020203" pitchFamily="34" charset="0"/>
                      </a:endParaRPr>
                    </a:p>
                  </p:txBody>
                </p:sp>
              </p:grpSp>
              <p:grpSp>
                <p:nvGrpSpPr>
                  <p:cNvPr id="46" name="Group 45">
                    <a:extLst>
                      <a:ext uri="{FF2B5EF4-FFF2-40B4-BE49-F238E27FC236}">
                        <a16:creationId xmlns:a16="http://schemas.microsoft.com/office/drawing/2014/main" id="{D9E7C2FE-BA48-5836-AC68-D52D58D5AD2E}"/>
                      </a:ext>
                    </a:extLst>
                  </p:cNvPr>
                  <p:cNvGrpSpPr/>
                  <p:nvPr/>
                </p:nvGrpSpPr>
                <p:grpSpPr>
                  <a:xfrm>
                    <a:off x="1561811" y="4912935"/>
                    <a:ext cx="4405855" cy="520787"/>
                    <a:chOff x="1561811" y="4984204"/>
                    <a:chExt cx="4405855" cy="520787"/>
                  </a:xfrm>
                </p:grpSpPr>
                <p:sp>
                  <p:nvSpPr>
                    <p:cNvPr id="47" name="TextBox 46">
                      <a:extLst>
                        <a:ext uri="{FF2B5EF4-FFF2-40B4-BE49-F238E27FC236}">
                          <a16:creationId xmlns:a16="http://schemas.microsoft.com/office/drawing/2014/main" id="{B2452F0D-5B92-25C8-301A-6EBEE49B6D6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712663" y="4984204"/>
                      <a:ext cx="4255003" cy="52078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Segoe UI Light"/>
                          <a:ea typeface="黑体"/>
                          <a:cs typeface="+mn-cs"/>
                        </a:rPr>
                        <a:t>We believe that this analysis will provide valuable insights for Uber's strategic decision-making processes.</a:t>
                      </a:r>
                    </a:p>
                  </p:txBody>
                </p:sp>
                <p:sp>
                  <p:nvSpPr>
                    <p:cNvPr id="48" name="Freeform 45">
                      <a:extLst>
                        <a:ext uri="{FF2B5EF4-FFF2-40B4-BE49-F238E27FC236}">
                          <a16:creationId xmlns:a16="http://schemas.microsoft.com/office/drawing/2014/main" id="{C63F329B-592D-9F21-33FA-4B0D00F93173}"/>
                        </a:ext>
                      </a:extLst>
                    </p:cNvPr>
                    <p:cNvSpPr>
                      <a:spLocks noEditPoints="1"/>
                    </p:cNvSpPr>
                    <p:nvPr/>
                  </p:nvSpPr>
                  <p:spPr bwMode="auto">
                    <a:xfrm>
                      <a:off x="1561811" y="5072112"/>
                      <a:ext cx="116362" cy="116362"/>
                    </a:xfrm>
                    <a:custGeom>
                      <a:avLst/>
                      <a:gdLst>
                        <a:gd name="T0" fmla="*/ 92739 w 55"/>
                        <a:gd name="T1" fmla="*/ 188912 h 55"/>
                        <a:gd name="T2" fmla="*/ 0 w 55"/>
                        <a:gd name="T3" fmla="*/ 92739 h 55"/>
                        <a:gd name="T4" fmla="*/ 92739 w 55"/>
                        <a:gd name="T5" fmla="*/ 0 h 55"/>
                        <a:gd name="T6" fmla="*/ 188912 w 55"/>
                        <a:gd name="T7" fmla="*/ 92739 h 55"/>
                        <a:gd name="T8" fmla="*/ 92739 w 55"/>
                        <a:gd name="T9" fmla="*/ 188912 h 55"/>
                        <a:gd name="T10" fmla="*/ 154564 w 55"/>
                        <a:gd name="T11" fmla="*/ 68695 h 55"/>
                        <a:gd name="T12" fmla="*/ 144260 w 55"/>
                        <a:gd name="T13" fmla="*/ 58391 h 55"/>
                        <a:gd name="T14" fmla="*/ 137391 w 55"/>
                        <a:gd name="T15" fmla="*/ 54956 h 55"/>
                        <a:gd name="T16" fmla="*/ 130521 w 55"/>
                        <a:gd name="T17" fmla="*/ 58391 h 55"/>
                        <a:gd name="T18" fmla="*/ 82434 w 55"/>
                        <a:gd name="T19" fmla="*/ 106478 h 55"/>
                        <a:gd name="T20" fmla="*/ 54956 w 55"/>
                        <a:gd name="T21" fmla="*/ 79000 h 55"/>
                        <a:gd name="T22" fmla="*/ 48087 w 55"/>
                        <a:gd name="T23" fmla="*/ 75565 h 55"/>
                        <a:gd name="T24" fmla="*/ 44652 w 55"/>
                        <a:gd name="T25" fmla="*/ 79000 h 55"/>
                        <a:gd name="T26" fmla="*/ 30913 w 55"/>
                        <a:gd name="T27" fmla="*/ 89304 h 55"/>
                        <a:gd name="T28" fmla="*/ 30913 w 55"/>
                        <a:gd name="T29" fmla="*/ 96173 h 55"/>
                        <a:gd name="T30" fmla="*/ 30913 w 55"/>
                        <a:gd name="T31" fmla="*/ 103043 h 55"/>
                        <a:gd name="T32" fmla="*/ 75565 w 55"/>
                        <a:gd name="T33" fmla="*/ 147695 h 55"/>
                        <a:gd name="T34" fmla="*/ 82434 w 55"/>
                        <a:gd name="T35" fmla="*/ 147695 h 55"/>
                        <a:gd name="T36" fmla="*/ 89304 w 55"/>
                        <a:gd name="T37" fmla="*/ 147695 h 55"/>
                        <a:gd name="T38" fmla="*/ 154564 w 55"/>
                        <a:gd name="T39" fmla="*/ 79000 h 55"/>
                        <a:gd name="T40" fmla="*/ 157999 w 55"/>
                        <a:gd name="T41" fmla="*/ 75565 h 55"/>
                        <a:gd name="T42" fmla="*/ 154564 w 55"/>
                        <a:gd name="T43" fmla="*/ 68695 h 55"/>
                        <a:gd name="T44" fmla="*/ 0 60000 65536"/>
                        <a:gd name="T45" fmla="*/ 0 60000 65536"/>
                        <a:gd name="T46" fmla="*/ 0 60000 65536"/>
                        <a:gd name="T47" fmla="*/ 0 60000 65536"/>
                        <a:gd name="T48" fmla="*/ 0 60000 65536"/>
                        <a:gd name="T49" fmla="*/ 0 60000 65536"/>
                        <a:gd name="T50" fmla="*/ 0 60000 65536"/>
                        <a:gd name="T51" fmla="*/ 0 60000 65536"/>
                        <a:gd name="T52" fmla="*/ 0 60000 65536"/>
                        <a:gd name="T53" fmla="*/ 0 60000 65536"/>
                        <a:gd name="T54" fmla="*/ 0 60000 65536"/>
                        <a:gd name="T55" fmla="*/ 0 60000 65536"/>
                        <a:gd name="T56" fmla="*/ 0 60000 65536"/>
                        <a:gd name="T57" fmla="*/ 0 60000 65536"/>
                        <a:gd name="T58" fmla="*/ 0 60000 65536"/>
                        <a:gd name="T59" fmla="*/ 0 60000 65536"/>
                        <a:gd name="T60" fmla="*/ 0 60000 65536"/>
                        <a:gd name="T61" fmla="*/ 0 60000 65536"/>
                        <a:gd name="T62" fmla="*/ 0 60000 65536"/>
                        <a:gd name="T63" fmla="*/ 0 60000 65536"/>
                        <a:gd name="T64" fmla="*/ 0 60000 65536"/>
                        <a:gd name="T65" fmla="*/ 0 60000 65536"/>
                      </a:gdLst>
                      <a:ahLst/>
                      <a:cxnLst>
                        <a:cxn ang="T44">
                          <a:pos x="T0" y="T1"/>
                        </a:cxn>
                        <a:cxn ang="T45">
                          <a:pos x="T2" y="T3"/>
                        </a:cxn>
                        <a:cxn ang="T46">
                          <a:pos x="T4" y="T5"/>
                        </a:cxn>
                        <a:cxn ang="T47">
                          <a:pos x="T6" y="T7"/>
                        </a:cxn>
                        <a:cxn ang="T48">
                          <a:pos x="T8" y="T9"/>
                        </a:cxn>
                        <a:cxn ang="T49">
                          <a:pos x="T10" y="T11"/>
                        </a:cxn>
                        <a:cxn ang="T50">
                          <a:pos x="T12" y="T13"/>
                        </a:cxn>
                        <a:cxn ang="T51">
                          <a:pos x="T14" y="T15"/>
                        </a:cxn>
                        <a:cxn ang="T52">
                          <a:pos x="T16" y="T17"/>
                        </a:cxn>
                        <a:cxn ang="T53">
                          <a:pos x="T18" y="T19"/>
                        </a:cxn>
                        <a:cxn ang="T54">
                          <a:pos x="T20" y="T21"/>
                        </a:cxn>
                        <a:cxn ang="T55">
                          <a:pos x="T22" y="T23"/>
                        </a:cxn>
                        <a:cxn ang="T56">
                          <a:pos x="T24" y="T25"/>
                        </a:cxn>
                        <a:cxn ang="T57">
                          <a:pos x="T26" y="T27"/>
                        </a:cxn>
                        <a:cxn ang="T58">
                          <a:pos x="T28" y="T29"/>
                        </a:cxn>
                        <a:cxn ang="T59">
                          <a:pos x="T30" y="T31"/>
                        </a:cxn>
                        <a:cxn ang="T60">
                          <a:pos x="T32" y="T33"/>
                        </a:cxn>
                        <a:cxn ang="T61">
                          <a:pos x="T34" y="T35"/>
                        </a:cxn>
                        <a:cxn ang="T62">
                          <a:pos x="T36" y="T37"/>
                        </a:cxn>
                        <a:cxn ang="T63">
                          <a:pos x="T38" y="T39"/>
                        </a:cxn>
                        <a:cxn ang="T64">
                          <a:pos x="T40" y="T41"/>
                        </a:cxn>
                        <a:cxn ang="T65">
                          <a:pos x="T42" y="T43"/>
                        </a:cxn>
                      </a:cxnLst>
                      <a:rect l="0" t="0" r="r" b="b"/>
                      <a:pathLst>
                        <a:path w="55" h="55">
                          <a:moveTo>
                            <a:pt x="27" y="55"/>
                          </a:moveTo>
                          <a:cubicBezTo>
                            <a:pt x="12" y="55"/>
                            <a:pt x="0" y="42"/>
                            <a:pt x="0" y="27"/>
                          </a:cubicBezTo>
                          <a:cubicBezTo>
                            <a:pt x="0" y="12"/>
                            <a:pt x="12" y="0"/>
                            <a:pt x="27" y="0"/>
                          </a:cubicBezTo>
                          <a:cubicBezTo>
                            <a:pt x="42" y="0"/>
                            <a:pt x="55" y="12"/>
                            <a:pt x="55" y="27"/>
                          </a:cubicBezTo>
                          <a:cubicBezTo>
                            <a:pt x="55" y="42"/>
                            <a:pt x="42" y="55"/>
                            <a:pt x="27" y="55"/>
                          </a:cubicBezTo>
                          <a:close/>
                          <a:moveTo>
                            <a:pt x="45" y="20"/>
                          </a:moveTo>
                          <a:cubicBezTo>
                            <a:pt x="42" y="17"/>
                            <a:pt x="42" y="17"/>
                            <a:pt x="42" y="17"/>
                          </a:cubicBezTo>
                          <a:cubicBezTo>
                            <a:pt x="41" y="16"/>
                            <a:pt x="41" y="16"/>
                            <a:pt x="40" y="16"/>
                          </a:cubicBezTo>
                          <a:cubicBezTo>
                            <a:pt x="39" y="16"/>
                            <a:pt x="39" y="16"/>
                            <a:pt x="38" y="17"/>
                          </a:cubicBezTo>
                          <a:cubicBezTo>
                            <a:pt x="24" y="31"/>
                            <a:pt x="24" y="31"/>
                            <a:pt x="24" y="31"/>
                          </a:cubicBezTo>
                          <a:cubicBezTo>
                            <a:pt x="16" y="23"/>
                            <a:pt x="16" y="23"/>
                            <a:pt x="16" y="23"/>
                          </a:cubicBezTo>
                          <a:cubicBezTo>
                            <a:pt x="15" y="23"/>
                            <a:pt x="15" y="22"/>
                            <a:pt x="14" y="22"/>
                          </a:cubicBezTo>
                          <a:cubicBezTo>
                            <a:pt x="14" y="22"/>
                            <a:pt x="13" y="23"/>
                            <a:pt x="13" y="23"/>
                          </a:cubicBezTo>
                          <a:cubicBezTo>
                            <a:pt x="9" y="26"/>
                            <a:pt x="9" y="26"/>
                            <a:pt x="9" y="26"/>
                          </a:cubicBezTo>
                          <a:cubicBezTo>
                            <a:pt x="9" y="27"/>
                            <a:pt x="9" y="27"/>
                            <a:pt x="9" y="28"/>
                          </a:cubicBezTo>
                          <a:cubicBezTo>
                            <a:pt x="9" y="29"/>
                            <a:pt x="9" y="29"/>
                            <a:pt x="9" y="30"/>
                          </a:cubicBezTo>
                          <a:cubicBezTo>
                            <a:pt x="22" y="43"/>
                            <a:pt x="22" y="43"/>
                            <a:pt x="22" y="43"/>
                          </a:cubicBezTo>
                          <a:cubicBezTo>
                            <a:pt x="23" y="43"/>
                            <a:pt x="23" y="43"/>
                            <a:pt x="24" y="43"/>
                          </a:cubicBezTo>
                          <a:cubicBezTo>
                            <a:pt x="25" y="43"/>
                            <a:pt x="25" y="43"/>
                            <a:pt x="26" y="43"/>
                          </a:cubicBezTo>
                          <a:cubicBezTo>
                            <a:pt x="45" y="23"/>
                            <a:pt x="45" y="23"/>
                            <a:pt x="45" y="23"/>
                          </a:cubicBezTo>
                          <a:cubicBezTo>
                            <a:pt x="45" y="23"/>
                            <a:pt x="46" y="22"/>
                            <a:pt x="46" y="22"/>
                          </a:cubicBezTo>
                          <a:cubicBezTo>
                            <a:pt x="46" y="21"/>
                            <a:pt x="45" y="20"/>
                            <a:pt x="45" y="20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  <a:extLs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Segoe UI Light"/>
                        <a:ea typeface="+mn-ea"/>
                        <a:cs typeface="Segoe UI Light" panose="020B0502040204020203" pitchFamily="34" charset="0"/>
                      </a:endParaRPr>
                    </a:p>
                  </p:txBody>
                </p:sp>
              </p:grpSp>
            </p:grpSp>
          </p:grpSp>
        </p:grp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4E8960A-D888-1099-7411-9CE2EB4F35A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3472" y="3515128"/>
              <a:ext cx="771042" cy="616423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36897B87-D441-BAE1-BE6D-2A15F8FE8EBD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606" y="714819"/>
            <a:ext cx="911632" cy="68991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1DBF375-B40A-B6CC-A1B6-03788211EF7A}"/>
              </a:ext>
            </a:extLst>
          </p:cNvPr>
          <p:cNvSpPr txBox="1"/>
          <p:nvPr/>
        </p:nvSpPr>
        <p:spPr>
          <a:xfrm>
            <a:off x="1023460" y="1250508"/>
            <a:ext cx="49223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Orbitron Black"/>
                <a:ea typeface="黑体"/>
                <a:cs typeface="+mn-cs"/>
              </a:rPr>
              <a:t>Methodology:</a:t>
            </a:r>
          </a:p>
        </p:txBody>
      </p:sp>
      <p:sp>
        <p:nvSpPr>
          <p:cNvPr id="12" name="Freeform 45">
            <a:extLst>
              <a:ext uri="{FF2B5EF4-FFF2-40B4-BE49-F238E27FC236}">
                <a16:creationId xmlns:a16="http://schemas.microsoft.com/office/drawing/2014/main" id="{0E9D68D2-36EF-D65B-CB87-870C02CBBC17}"/>
              </a:ext>
            </a:extLst>
          </p:cNvPr>
          <p:cNvSpPr>
            <a:spLocks noEditPoints="1"/>
          </p:cNvSpPr>
          <p:nvPr/>
        </p:nvSpPr>
        <p:spPr bwMode="auto">
          <a:xfrm>
            <a:off x="1096348" y="1674249"/>
            <a:ext cx="128376" cy="139226"/>
          </a:xfrm>
          <a:custGeom>
            <a:avLst/>
            <a:gdLst>
              <a:gd name="T0" fmla="*/ 92739 w 55"/>
              <a:gd name="T1" fmla="*/ 188912 h 55"/>
              <a:gd name="T2" fmla="*/ 0 w 55"/>
              <a:gd name="T3" fmla="*/ 92739 h 55"/>
              <a:gd name="T4" fmla="*/ 92739 w 55"/>
              <a:gd name="T5" fmla="*/ 0 h 55"/>
              <a:gd name="T6" fmla="*/ 188912 w 55"/>
              <a:gd name="T7" fmla="*/ 92739 h 55"/>
              <a:gd name="T8" fmla="*/ 92739 w 55"/>
              <a:gd name="T9" fmla="*/ 188912 h 55"/>
              <a:gd name="T10" fmla="*/ 154564 w 55"/>
              <a:gd name="T11" fmla="*/ 68695 h 55"/>
              <a:gd name="T12" fmla="*/ 144260 w 55"/>
              <a:gd name="T13" fmla="*/ 58391 h 55"/>
              <a:gd name="T14" fmla="*/ 137391 w 55"/>
              <a:gd name="T15" fmla="*/ 54956 h 55"/>
              <a:gd name="T16" fmla="*/ 130521 w 55"/>
              <a:gd name="T17" fmla="*/ 58391 h 55"/>
              <a:gd name="T18" fmla="*/ 82434 w 55"/>
              <a:gd name="T19" fmla="*/ 106478 h 55"/>
              <a:gd name="T20" fmla="*/ 54956 w 55"/>
              <a:gd name="T21" fmla="*/ 79000 h 55"/>
              <a:gd name="T22" fmla="*/ 48087 w 55"/>
              <a:gd name="T23" fmla="*/ 75565 h 55"/>
              <a:gd name="T24" fmla="*/ 44652 w 55"/>
              <a:gd name="T25" fmla="*/ 79000 h 55"/>
              <a:gd name="T26" fmla="*/ 30913 w 55"/>
              <a:gd name="T27" fmla="*/ 89304 h 55"/>
              <a:gd name="T28" fmla="*/ 30913 w 55"/>
              <a:gd name="T29" fmla="*/ 96173 h 55"/>
              <a:gd name="T30" fmla="*/ 30913 w 55"/>
              <a:gd name="T31" fmla="*/ 103043 h 55"/>
              <a:gd name="T32" fmla="*/ 75565 w 55"/>
              <a:gd name="T33" fmla="*/ 147695 h 55"/>
              <a:gd name="T34" fmla="*/ 82434 w 55"/>
              <a:gd name="T35" fmla="*/ 147695 h 55"/>
              <a:gd name="T36" fmla="*/ 89304 w 55"/>
              <a:gd name="T37" fmla="*/ 147695 h 55"/>
              <a:gd name="T38" fmla="*/ 154564 w 55"/>
              <a:gd name="T39" fmla="*/ 79000 h 55"/>
              <a:gd name="T40" fmla="*/ 157999 w 55"/>
              <a:gd name="T41" fmla="*/ 75565 h 55"/>
              <a:gd name="T42" fmla="*/ 154564 w 55"/>
              <a:gd name="T43" fmla="*/ 68695 h 55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</a:gdLst>
            <a:ahLst/>
            <a:cxnLst>
              <a:cxn ang="T44">
                <a:pos x="T0" y="T1"/>
              </a:cxn>
              <a:cxn ang="T45">
                <a:pos x="T2" y="T3"/>
              </a:cxn>
              <a:cxn ang="T46">
                <a:pos x="T4" y="T5"/>
              </a:cxn>
              <a:cxn ang="T47">
                <a:pos x="T6" y="T7"/>
              </a:cxn>
              <a:cxn ang="T48">
                <a:pos x="T8" y="T9"/>
              </a:cxn>
              <a:cxn ang="T49">
                <a:pos x="T10" y="T11"/>
              </a:cxn>
              <a:cxn ang="T50">
                <a:pos x="T12" y="T13"/>
              </a:cxn>
              <a:cxn ang="T51">
                <a:pos x="T14" y="T15"/>
              </a:cxn>
              <a:cxn ang="T52">
                <a:pos x="T16" y="T17"/>
              </a:cxn>
              <a:cxn ang="T53">
                <a:pos x="T18" y="T19"/>
              </a:cxn>
              <a:cxn ang="T54">
                <a:pos x="T20" y="T21"/>
              </a:cxn>
              <a:cxn ang="T55">
                <a:pos x="T22" y="T23"/>
              </a:cxn>
              <a:cxn ang="T56">
                <a:pos x="T24" y="T25"/>
              </a:cxn>
              <a:cxn ang="T57">
                <a:pos x="T26" y="T27"/>
              </a:cxn>
              <a:cxn ang="T58">
                <a:pos x="T28" y="T29"/>
              </a:cxn>
              <a:cxn ang="T59">
                <a:pos x="T30" y="T31"/>
              </a:cxn>
              <a:cxn ang="T60">
                <a:pos x="T32" y="T33"/>
              </a:cxn>
              <a:cxn ang="T61">
                <a:pos x="T34" y="T35"/>
              </a:cxn>
              <a:cxn ang="T62">
                <a:pos x="T36" y="T37"/>
              </a:cxn>
              <a:cxn ang="T63">
                <a:pos x="T38" y="T39"/>
              </a:cxn>
              <a:cxn ang="T64">
                <a:pos x="T40" y="T41"/>
              </a:cxn>
              <a:cxn ang="T65">
                <a:pos x="T42" y="T43"/>
              </a:cxn>
            </a:cxnLst>
            <a:rect l="0" t="0" r="r" b="b"/>
            <a:pathLst>
              <a:path w="55" h="55">
                <a:moveTo>
                  <a:pt x="27" y="55"/>
                </a:moveTo>
                <a:cubicBezTo>
                  <a:pt x="12" y="55"/>
                  <a:pt x="0" y="42"/>
                  <a:pt x="0" y="27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5" y="12"/>
                  <a:pt x="55" y="27"/>
                </a:cubicBezTo>
                <a:cubicBezTo>
                  <a:pt x="55" y="42"/>
                  <a:pt x="42" y="55"/>
                  <a:pt x="27" y="55"/>
                </a:cubicBezTo>
                <a:close/>
                <a:moveTo>
                  <a:pt x="45" y="20"/>
                </a:moveTo>
                <a:cubicBezTo>
                  <a:pt x="42" y="17"/>
                  <a:pt x="42" y="17"/>
                  <a:pt x="42" y="17"/>
                </a:cubicBezTo>
                <a:cubicBezTo>
                  <a:pt x="41" y="16"/>
                  <a:pt x="41" y="16"/>
                  <a:pt x="40" y="16"/>
                </a:cubicBezTo>
                <a:cubicBezTo>
                  <a:pt x="39" y="16"/>
                  <a:pt x="39" y="16"/>
                  <a:pt x="38" y="17"/>
                </a:cubicBezTo>
                <a:cubicBezTo>
                  <a:pt x="24" y="31"/>
                  <a:pt x="24" y="31"/>
                  <a:pt x="24" y="31"/>
                </a:cubicBezTo>
                <a:cubicBezTo>
                  <a:pt x="16" y="23"/>
                  <a:pt x="16" y="23"/>
                  <a:pt x="16" y="23"/>
                </a:cubicBezTo>
                <a:cubicBezTo>
                  <a:pt x="15" y="23"/>
                  <a:pt x="15" y="22"/>
                  <a:pt x="14" y="22"/>
                </a:cubicBezTo>
                <a:cubicBezTo>
                  <a:pt x="14" y="22"/>
                  <a:pt x="13" y="23"/>
                  <a:pt x="13" y="23"/>
                </a:cubicBezTo>
                <a:cubicBezTo>
                  <a:pt x="9" y="26"/>
                  <a:pt x="9" y="26"/>
                  <a:pt x="9" y="26"/>
                </a:cubicBezTo>
                <a:cubicBezTo>
                  <a:pt x="9" y="27"/>
                  <a:pt x="9" y="27"/>
                  <a:pt x="9" y="28"/>
                </a:cubicBezTo>
                <a:cubicBezTo>
                  <a:pt x="9" y="29"/>
                  <a:pt x="9" y="29"/>
                  <a:pt x="9" y="30"/>
                </a:cubicBezTo>
                <a:cubicBezTo>
                  <a:pt x="22" y="43"/>
                  <a:pt x="22" y="43"/>
                  <a:pt x="22" y="43"/>
                </a:cubicBezTo>
                <a:cubicBezTo>
                  <a:pt x="23" y="43"/>
                  <a:pt x="23" y="43"/>
                  <a:pt x="24" y="43"/>
                </a:cubicBezTo>
                <a:cubicBezTo>
                  <a:pt x="25" y="43"/>
                  <a:pt x="25" y="43"/>
                  <a:pt x="26" y="43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23"/>
                  <a:pt x="46" y="22"/>
                  <a:pt x="46" y="22"/>
                </a:cubicBezTo>
                <a:cubicBezTo>
                  <a:pt x="46" y="21"/>
                  <a:pt x="45" y="20"/>
                  <a:pt x="45" y="2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Segoe UI Light"/>
              <a:ea typeface="+mn-ea"/>
              <a:cs typeface="Segoe UI Light" panose="020B0502040204020203" pitchFamily="34" charset="0"/>
            </a:endParaRPr>
          </a:p>
        </p:txBody>
      </p:sp>
      <p:sp>
        <p:nvSpPr>
          <p:cNvPr id="16" name="Freeform 45">
            <a:extLst>
              <a:ext uri="{FF2B5EF4-FFF2-40B4-BE49-F238E27FC236}">
                <a16:creationId xmlns:a16="http://schemas.microsoft.com/office/drawing/2014/main" id="{3422FE29-33BD-3F06-1EEF-2949285566C5}"/>
              </a:ext>
            </a:extLst>
          </p:cNvPr>
          <p:cNvSpPr>
            <a:spLocks noEditPoints="1"/>
          </p:cNvSpPr>
          <p:nvPr/>
        </p:nvSpPr>
        <p:spPr bwMode="auto">
          <a:xfrm>
            <a:off x="1106493" y="2583439"/>
            <a:ext cx="128376" cy="139226"/>
          </a:xfrm>
          <a:custGeom>
            <a:avLst/>
            <a:gdLst>
              <a:gd name="T0" fmla="*/ 92739 w 55"/>
              <a:gd name="T1" fmla="*/ 188912 h 55"/>
              <a:gd name="T2" fmla="*/ 0 w 55"/>
              <a:gd name="T3" fmla="*/ 92739 h 55"/>
              <a:gd name="T4" fmla="*/ 92739 w 55"/>
              <a:gd name="T5" fmla="*/ 0 h 55"/>
              <a:gd name="T6" fmla="*/ 188912 w 55"/>
              <a:gd name="T7" fmla="*/ 92739 h 55"/>
              <a:gd name="T8" fmla="*/ 92739 w 55"/>
              <a:gd name="T9" fmla="*/ 188912 h 55"/>
              <a:gd name="T10" fmla="*/ 154564 w 55"/>
              <a:gd name="T11" fmla="*/ 68695 h 55"/>
              <a:gd name="T12" fmla="*/ 144260 w 55"/>
              <a:gd name="T13" fmla="*/ 58391 h 55"/>
              <a:gd name="T14" fmla="*/ 137391 w 55"/>
              <a:gd name="T15" fmla="*/ 54956 h 55"/>
              <a:gd name="T16" fmla="*/ 130521 w 55"/>
              <a:gd name="T17" fmla="*/ 58391 h 55"/>
              <a:gd name="T18" fmla="*/ 82434 w 55"/>
              <a:gd name="T19" fmla="*/ 106478 h 55"/>
              <a:gd name="T20" fmla="*/ 54956 w 55"/>
              <a:gd name="T21" fmla="*/ 79000 h 55"/>
              <a:gd name="T22" fmla="*/ 48087 w 55"/>
              <a:gd name="T23" fmla="*/ 75565 h 55"/>
              <a:gd name="T24" fmla="*/ 44652 w 55"/>
              <a:gd name="T25" fmla="*/ 79000 h 55"/>
              <a:gd name="T26" fmla="*/ 30913 w 55"/>
              <a:gd name="T27" fmla="*/ 89304 h 55"/>
              <a:gd name="T28" fmla="*/ 30913 w 55"/>
              <a:gd name="T29" fmla="*/ 96173 h 55"/>
              <a:gd name="T30" fmla="*/ 30913 w 55"/>
              <a:gd name="T31" fmla="*/ 103043 h 55"/>
              <a:gd name="T32" fmla="*/ 75565 w 55"/>
              <a:gd name="T33" fmla="*/ 147695 h 55"/>
              <a:gd name="T34" fmla="*/ 82434 w 55"/>
              <a:gd name="T35" fmla="*/ 147695 h 55"/>
              <a:gd name="T36" fmla="*/ 89304 w 55"/>
              <a:gd name="T37" fmla="*/ 147695 h 55"/>
              <a:gd name="T38" fmla="*/ 154564 w 55"/>
              <a:gd name="T39" fmla="*/ 79000 h 55"/>
              <a:gd name="T40" fmla="*/ 157999 w 55"/>
              <a:gd name="T41" fmla="*/ 75565 h 55"/>
              <a:gd name="T42" fmla="*/ 154564 w 55"/>
              <a:gd name="T43" fmla="*/ 68695 h 55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</a:gdLst>
            <a:ahLst/>
            <a:cxnLst>
              <a:cxn ang="T44">
                <a:pos x="T0" y="T1"/>
              </a:cxn>
              <a:cxn ang="T45">
                <a:pos x="T2" y="T3"/>
              </a:cxn>
              <a:cxn ang="T46">
                <a:pos x="T4" y="T5"/>
              </a:cxn>
              <a:cxn ang="T47">
                <a:pos x="T6" y="T7"/>
              </a:cxn>
              <a:cxn ang="T48">
                <a:pos x="T8" y="T9"/>
              </a:cxn>
              <a:cxn ang="T49">
                <a:pos x="T10" y="T11"/>
              </a:cxn>
              <a:cxn ang="T50">
                <a:pos x="T12" y="T13"/>
              </a:cxn>
              <a:cxn ang="T51">
                <a:pos x="T14" y="T15"/>
              </a:cxn>
              <a:cxn ang="T52">
                <a:pos x="T16" y="T17"/>
              </a:cxn>
              <a:cxn ang="T53">
                <a:pos x="T18" y="T19"/>
              </a:cxn>
              <a:cxn ang="T54">
                <a:pos x="T20" y="T21"/>
              </a:cxn>
              <a:cxn ang="T55">
                <a:pos x="T22" y="T23"/>
              </a:cxn>
              <a:cxn ang="T56">
                <a:pos x="T24" y="T25"/>
              </a:cxn>
              <a:cxn ang="T57">
                <a:pos x="T26" y="T27"/>
              </a:cxn>
              <a:cxn ang="T58">
                <a:pos x="T28" y="T29"/>
              </a:cxn>
              <a:cxn ang="T59">
                <a:pos x="T30" y="T31"/>
              </a:cxn>
              <a:cxn ang="T60">
                <a:pos x="T32" y="T33"/>
              </a:cxn>
              <a:cxn ang="T61">
                <a:pos x="T34" y="T35"/>
              </a:cxn>
              <a:cxn ang="T62">
                <a:pos x="T36" y="T37"/>
              </a:cxn>
              <a:cxn ang="T63">
                <a:pos x="T38" y="T39"/>
              </a:cxn>
              <a:cxn ang="T64">
                <a:pos x="T40" y="T41"/>
              </a:cxn>
              <a:cxn ang="T65">
                <a:pos x="T42" y="T43"/>
              </a:cxn>
            </a:cxnLst>
            <a:rect l="0" t="0" r="r" b="b"/>
            <a:pathLst>
              <a:path w="55" h="55">
                <a:moveTo>
                  <a:pt x="27" y="55"/>
                </a:moveTo>
                <a:cubicBezTo>
                  <a:pt x="12" y="55"/>
                  <a:pt x="0" y="42"/>
                  <a:pt x="0" y="27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5" y="12"/>
                  <a:pt x="55" y="27"/>
                </a:cubicBezTo>
                <a:cubicBezTo>
                  <a:pt x="55" y="42"/>
                  <a:pt x="42" y="55"/>
                  <a:pt x="27" y="55"/>
                </a:cubicBezTo>
                <a:close/>
                <a:moveTo>
                  <a:pt x="45" y="20"/>
                </a:moveTo>
                <a:cubicBezTo>
                  <a:pt x="42" y="17"/>
                  <a:pt x="42" y="17"/>
                  <a:pt x="42" y="17"/>
                </a:cubicBezTo>
                <a:cubicBezTo>
                  <a:pt x="41" y="16"/>
                  <a:pt x="41" y="16"/>
                  <a:pt x="40" y="16"/>
                </a:cubicBezTo>
                <a:cubicBezTo>
                  <a:pt x="39" y="16"/>
                  <a:pt x="39" y="16"/>
                  <a:pt x="38" y="17"/>
                </a:cubicBezTo>
                <a:cubicBezTo>
                  <a:pt x="24" y="31"/>
                  <a:pt x="24" y="31"/>
                  <a:pt x="24" y="31"/>
                </a:cubicBezTo>
                <a:cubicBezTo>
                  <a:pt x="16" y="23"/>
                  <a:pt x="16" y="23"/>
                  <a:pt x="16" y="23"/>
                </a:cubicBezTo>
                <a:cubicBezTo>
                  <a:pt x="15" y="23"/>
                  <a:pt x="15" y="22"/>
                  <a:pt x="14" y="22"/>
                </a:cubicBezTo>
                <a:cubicBezTo>
                  <a:pt x="14" y="22"/>
                  <a:pt x="13" y="23"/>
                  <a:pt x="13" y="23"/>
                </a:cubicBezTo>
                <a:cubicBezTo>
                  <a:pt x="9" y="26"/>
                  <a:pt x="9" y="26"/>
                  <a:pt x="9" y="26"/>
                </a:cubicBezTo>
                <a:cubicBezTo>
                  <a:pt x="9" y="27"/>
                  <a:pt x="9" y="27"/>
                  <a:pt x="9" y="28"/>
                </a:cubicBezTo>
                <a:cubicBezTo>
                  <a:pt x="9" y="29"/>
                  <a:pt x="9" y="29"/>
                  <a:pt x="9" y="30"/>
                </a:cubicBezTo>
                <a:cubicBezTo>
                  <a:pt x="22" y="43"/>
                  <a:pt x="22" y="43"/>
                  <a:pt x="22" y="43"/>
                </a:cubicBezTo>
                <a:cubicBezTo>
                  <a:pt x="23" y="43"/>
                  <a:pt x="23" y="43"/>
                  <a:pt x="24" y="43"/>
                </a:cubicBezTo>
                <a:cubicBezTo>
                  <a:pt x="25" y="43"/>
                  <a:pt x="25" y="43"/>
                  <a:pt x="26" y="43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23"/>
                  <a:pt x="46" y="22"/>
                  <a:pt x="46" y="22"/>
                </a:cubicBezTo>
                <a:cubicBezTo>
                  <a:pt x="46" y="21"/>
                  <a:pt x="45" y="20"/>
                  <a:pt x="45" y="2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Segoe UI Light"/>
              <a:ea typeface="+mn-ea"/>
              <a:cs typeface="Segoe UI Light" panose="020B0502040204020203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A8ABAD4-4215-B28C-6B43-A4C9366632DA}"/>
              </a:ext>
            </a:extLst>
          </p:cNvPr>
          <p:cNvSpPr txBox="1"/>
          <p:nvPr/>
        </p:nvSpPr>
        <p:spPr>
          <a:xfrm>
            <a:off x="1247582" y="1557496"/>
            <a:ext cx="4848418" cy="9031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egoe UI Light"/>
                <a:ea typeface="黑体"/>
                <a:cs typeface="+mn-cs"/>
              </a:rPr>
              <a:t>We have implemented thorough data collection methods and harnessed the capabilities of powerful analytical tools like Power BI to extract valuable insights from the data.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61CAACB-6550-933B-F715-86CD7AEA1032}"/>
              </a:ext>
            </a:extLst>
          </p:cNvPr>
          <p:cNvSpPr txBox="1"/>
          <p:nvPr/>
        </p:nvSpPr>
        <p:spPr>
          <a:xfrm>
            <a:off x="1247583" y="2460693"/>
            <a:ext cx="4848417" cy="903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egoe UI Light"/>
                <a:ea typeface="黑体"/>
                <a:cs typeface="+mn-cs"/>
              </a:rPr>
              <a:t>Our methodology includes data cleaning, exploratory data analysis, and visualization techniques to gain a comprehensive understanding of the supply and demand dynamics.</a:t>
            </a:r>
          </a:p>
        </p:txBody>
      </p:sp>
    </p:spTree>
    <p:extLst>
      <p:ext uri="{BB962C8B-B14F-4D97-AF65-F5344CB8AC3E}">
        <p14:creationId xmlns:p14="http://schemas.microsoft.com/office/powerpoint/2010/main" val="375019124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Picture Placeholder 7">
            <a:extLst>
              <a:ext uri="{FF2B5EF4-FFF2-40B4-BE49-F238E27FC236}">
                <a16:creationId xmlns:a16="http://schemas.microsoft.com/office/drawing/2014/main" id="{8B69D016-24CB-475B-BA3A-B0E9AABD908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6" r="2326"/>
          <a:stretch>
            <a:fillRect/>
          </a:stretch>
        </p:blipFill>
        <p:spPr/>
      </p:pic>
      <p:sp>
        <p:nvSpPr>
          <p:cNvPr id="12" name="Picture Placeholder 3">
            <a:extLst>
              <a:ext uri="{FF2B5EF4-FFF2-40B4-BE49-F238E27FC236}">
                <a16:creationId xmlns:a16="http://schemas.microsoft.com/office/drawing/2014/main" id="{AADC8590-97C6-4B40-B441-DB64766B6E6E}"/>
              </a:ext>
            </a:extLst>
          </p:cNvPr>
          <p:cNvSpPr txBox="1">
            <a:spLocks/>
          </p:cNvSpPr>
          <p:nvPr/>
        </p:nvSpPr>
        <p:spPr>
          <a:xfrm>
            <a:off x="6522035" y="-2"/>
            <a:ext cx="5678802" cy="6858001"/>
          </a:xfrm>
          <a:custGeom>
            <a:avLst/>
            <a:gdLst>
              <a:gd name="connsiteX0" fmla="*/ 0 w 6866021"/>
              <a:gd name="connsiteY0" fmla="*/ 0 h 4796589"/>
              <a:gd name="connsiteX1" fmla="*/ 6866021 w 6866021"/>
              <a:gd name="connsiteY1" fmla="*/ 0 h 4796589"/>
              <a:gd name="connsiteX2" fmla="*/ 6866021 w 6866021"/>
              <a:gd name="connsiteY2" fmla="*/ 4796589 h 4796589"/>
              <a:gd name="connsiteX3" fmla="*/ 0 w 6866021"/>
              <a:gd name="connsiteY3" fmla="*/ 4796589 h 47965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66021" h="4796589">
                <a:moveTo>
                  <a:pt x="0" y="0"/>
                </a:moveTo>
                <a:lnTo>
                  <a:pt x="6866021" y="0"/>
                </a:lnTo>
                <a:lnTo>
                  <a:pt x="6866021" y="4796589"/>
                </a:lnTo>
                <a:lnTo>
                  <a:pt x="0" y="4796589"/>
                </a:lnTo>
                <a:close/>
              </a:path>
            </a:pathLst>
          </a:custGeom>
          <a:gradFill flip="none" rotWithShape="1">
            <a:gsLst>
              <a:gs pos="100000">
                <a:schemeClr val="accent3">
                  <a:lumMod val="90000"/>
                  <a:lumOff val="10000"/>
                </a:schemeClr>
              </a:gs>
              <a:gs pos="0">
                <a:schemeClr val="accent3">
                  <a:alpha val="80000"/>
                </a:schemeClr>
              </a:gs>
            </a:gsLst>
            <a:lin ang="5400000" scaled="1"/>
            <a:tileRect/>
          </a:gradFill>
          <a:ln w="12700" cap="flat" cmpd="sng" algn="ctr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29223706-640E-4977-9EFC-966F98BD9786}"/>
              </a:ext>
            </a:extLst>
          </p:cNvPr>
          <p:cNvGrpSpPr/>
          <p:nvPr/>
        </p:nvGrpSpPr>
        <p:grpSpPr>
          <a:xfrm>
            <a:off x="530087" y="993913"/>
            <a:ext cx="10909122" cy="4823791"/>
            <a:chOff x="968761" y="1144183"/>
            <a:chExt cx="10725547" cy="459571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72FD5ED-F58F-411E-9FC1-3F064CD0AC3B}"/>
                </a:ext>
              </a:extLst>
            </p:cNvPr>
            <p:cNvSpPr txBox="1"/>
            <p:nvPr/>
          </p:nvSpPr>
          <p:spPr>
            <a:xfrm>
              <a:off x="968761" y="2624909"/>
              <a:ext cx="2686045" cy="978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3200" b="1" dirty="0">
                  <a:solidFill>
                    <a:srgbClr val="0B0A1A"/>
                  </a:solidFill>
                  <a:latin typeface="Orbitron Black"/>
                  <a:cs typeface="Segoe UI" panose="020B0502040204020203" pitchFamily="34" charset="0"/>
                </a:rPr>
                <a:t>Problem statements-</a:t>
              </a:r>
              <a:r>
                <a: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B0A1A"/>
                  </a:solidFill>
                  <a:effectLst/>
                  <a:uLnTx/>
                  <a:uFillTx/>
                  <a:latin typeface="Orbitron Black"/>
                  <a:ea typeface="+mn-ea"/>
                  <a:cs typeface="Segoe UI" panose="020B0502040204020203" pitchFamily="34" charset="0"/>
                </a:rPr>
                <a:t> </a:t>
              </a:r>
            </a:p>
          </p:txBody>
        </p:sp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5288C164-21B0-4BB0-B76C-908ADE7AAD0B}"/>
                </a:ext>
              </a:extLst>
            </p:cNvPr>
            <p:cNvGrpSpPr/>
            <p:nvPr/>
          </p:nvGrpSpPr>
          <p:grpSpPr>
            <a:xfrm>
              <a:off x="9150029" y="3565418"/>
              <a:ext cx="2544279" cy="2148400"/>
              <a:chOff x="9051160" y="3590818"/>
              <a:chExt cx="2544279" cy="2148400"/>
            </a:xfrm>
          </p:grpSpPr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4401CB45-EFF8-4CE7-A0FB-0BB5B2A32E1B}"/>
                  </a:ext>
                </a:extLst>
              </p:cNvPr>
              <p:cNvSpPr/>
              <p:nvPr/>
            </p:nvSpPr>
            <p:spPr>
              <a:xfrm>
                <a:off x="9051160" y="3590818"/>
                <a:ext cx="2544279" cy="2148400"/>
              </a:xfrm>
              <a:prstGeom prst="roundRect">
                <a:avLst>
                  <a:gd name="adj" fmla="val 4271"/>
                </a:avLst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1270000" dist="38100" dir="5400000" algn="t" rotWithShape="0">
                  <a:prstClr val="black">
                    <a:alpha val="15000"/>
                  </a:prstClr>
                </a:outerShdw>
              </a:effec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400" b="0" i="0" u="none" strike="noStrike" kern="0" cap="none" spc="0" normalizeH="0" baseline="0" noProof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Orbitron Black"/>
                  <a:ea typeface="+mn-ea"/>
                  <a:cs typeface="+mn-cs"/>
                </a:endParaRPr>
              </a:p>
            </p:txBody>
          </p:sp>
          <p:grpSp>
            <p:nvGrpSpPr>
              <p:cNvPr id="76" name="Group 75">
                <a:extLst>
                  <a:ext uri="{FF2B5EF4-FFF2-40B4-BE49-F238E27FC236}">
                    <a16:creationId xmlns:a16="http://schemas.microsoft.com/office/drawing/2014/main" id="{E8E24259-7C81-4EA2-A901-9AACBCC1223C}"/>
                  </a:ext>
                </a:extLst>
              </p:cNvPr>
              <p:cNvGrpSpPr/>
              <p:nvPr/>
            </p:nvGrpSpPr>
            <p:grpSpPr>
              <a:xfrm>
                <a:off x="9060798" y="3944502"/>
                <a:ext cx="2534641" cy="1561500"/>
                <a:chOff x="9060798" y="3955545"/>
                <a:chExt cx="2534641" cy="1561500"/>
              </a:xfrm>
            </p:grpSpPr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2B4AA0A1-A6D7-4576-9E5F-BEDF627CCC13}"/>
                    </a:ext>
                  </a:extLst>
                </p:cNvPr>
                <p:cNvSpPr txBox="1"/>
                <p:nvPr/>
              </p:nvSpPr>
              <p:spPr>
                <a:xfrm>
                  <a:off x="9060798" y="3955545"/>
                  <a:ext cx="2534641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effectLst/>
                      <a:uLnTx/>
                      <a:uFillTx/>
                      <a:latin typeface="Orbitron Black"/>
                      <a:ea typeface="+mn-ea"/>
                      <a:cs typeface="+mn-cs"/>
                    </a:rPr>
                    <a:t>Frequency of Time by Status:</a:t>
                  </a:r>
                </a:p>
              </p:txBody>
            </p:sp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1BBFD60A-FA06-4392-813B-25577BF59D36}"/>
                    </a:ext>
                  </a:extLst>
                </p:cNvPr>
                <p:cNvSpPr txBox="1"/>
                <p:nvPr/>
              </p:nvSpPr>
              <p:spPr>
                <a:xfrm>
                  <a:off x="9060798" y="4546167"/>
                  <a:ext cx="2534640" cy="97087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3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effectLst/>
                      <a:uLnTx/>
                      <a:uFillTx/>
                      <a:latin typeface="Segoe UI Light"/>
                      <a:ea typeface="黑体"/>
                      <a:cs typeface="+mn-cs"/>
                    </a:rPr>
                    <a:t>Understand ride request distribution and optimize driver availability.</a:t>
                  </a:r>
                </a:p>
              </p:txBody>
            </p:sp>
          </p:grpSp>
        </p:grp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0F7A7DEE-6381-4DBA-951F-3B51FB3E0287}"/>
                </a:ext>
              </a:extLst>
            </p:cNvPr>
            <p:cNvGrpSpPr/>
            <p:nvPr/>
          </p:nvGrpSpPr>
          <p:grpSpPr>
            <a:xfrm>
              <a:off x="6424597" y="3565418"/>
              <a:ext cx="2544279" cy="2148400"/>
              <a:chOff x="6266747" y="3590818"/>
              <a:chExt cx="2544279" cy="2148400"/>
            </a:xfrm>
          </p:grpSpPr>
          <p:sp>
            <p:nvSpPr>
              <p:cNvPr id="16" name="Rectangle: Rounded Corners 15">
                <a:extLst>
                  <a:ext uri="{FF2B5EF4-FFF2-40B4-BE49-F238E27FC236}">
                    <a16:creationId xmlns:a16="http://schemas.microsoft.com/office/drawing/2014/main" id="{0ED7F524-E859-4398-B37D-65D71CF1ED0F}"/>
                  </a:ext>
                </a:extLst>
              </p:cNvPr>
              <p:cNvSpPr/>
              <p:nvPr/>
            </p:nvSpPr>
            <p:spPr>
              <a:xfrm>
                <a:off x="6266747" y="3590818"/>
                <a:ext cx="2544279" cy="2148400"/>
              </a:xfrm>
              <a:prstGeom prst="roundRect">
                <a:avLst>
                  <a:gd name="adj" fmla="val 4271"/>
                </a:avLst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1270000" dist="38100" dir="5400000" algn="t" rotWithShape="0">
                  <a:prstClr val="black">
                    <a:alpha val="15000"/>
                  </a:prstClr>
                </a:outerShdw>
              </a:effec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400" b="0" i="0" u="none" strike="noStrike" kern="0" cap="none" spc="0" normalizeH="0" baseline="0" noProof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Orbitron Black"/>
                  <a:ea typeface="+mn-ea"/>
                  <a:cs typeface="+mn-cs"/>
                </a:endParaRPr>
              </a:p>
            </p:txBody>
          </p:sp>
          <p:grpSp>
            <p:nvGrpSpPr>
              <p:cNvPr id="74" name="Group 73">
                <a:extLst>
                  <a:ext uri="{FF2B5EF4-FFF2-40B4-BE49-F238E27FC236}">
                    <a16:creationId xmlns:a16="http://schemas.microsoft.com/office/drawing/2014/main" id="{66F4C6A5-CE08-4374-8A87-F505C26E2B69}"/>
                  </a:ext>
                </a:extLst>
              </p:cNvPr>
              <p:cNvGrpSpPr/>
              <p:nvPr/>
            </p:nvGrpSpPr>
            <p:grpSpPr>
              <a:xfrm>
                <a:off x="6266747" y="3952339"/>
                <a:ext cx="2534339" cy="1564531"/>
                <a:chOff x="6308456" y="3963382"/>
                <a:chExt cx="2534339" cy="1564531"/>
              </a:xfrm>
            </p:grpSpPr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A2614A53-BECC-4C08-B032-9374D7294AAE}"/>
                    </a:ext>
                  </a:extLst>
                </p:cNvPr>
                <p:cNvSpPr txBox="1"/>
                <p:nvPr/>
              </p:nvSpPr>
              <p:spPr>
                <a:xfrm>
                  <a:off x="6318905" y="3963382"/>
                  <a:ext cx="2523890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l"/>
                  <a:r>
                    <a:rPr lang="en-US" b="1" dirty="0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latin typeface="Orbitron Black"/>
                    </a:rPr>
                    <a:t>Frequency of Time by Pickup Point and Status:</a:t>
                  </a:r>
                </a:p>
              </p:txBody>
            </p: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E3B54D57-F63D-4F71-BFA7-4722F65F0C71}"/>
                    </a:ext>
                  </a:extLst>
                </p:cNvPr>
                <p:cNvSpPr txBox="1"/>
                <p:nvPr/>
              </p:nvSpPr>
              <p:spPr>
                <a:xfrm>
                  <a:off x="6308456" y="4633273"/>
                  <a:ext cx="2534332" cy="89464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3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effectLst/>
                      <a:uLnTx/>
                      <a:uFillTx/>
                      <a:latin typeface="Segoe UI Light"/>
                      <a:ea typeface="黑体"/>
                      <a:cs typeface="+mn-cs"/>
                    </a:rPr>
                    <a:t>Balance supply and demand by considering time, location, and service disruptions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effectLst/>
                      <a:uLnTx/>
                      <a:uFillTx/>
                      <a:latin typeface="Segoe UI Light"/>
                      <a:ea typeface="黑体"/>
                      <a:cs typeface="+mn-cs"/>
                    </a:rPr>
                    <a:t>.</a:t>
                  </a:r>
                </a:p>
              </p:txBody>
            </p:sp>
          </p:grpSp>
        </p:grp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E7868D7F-EF7C-4853-B895-FBA339122906}"/>
                </a:ext>
              </a:extLst>
            </p:cNvPr>
            <p:cNvGrpSpPr/>
            <p:nvPr/>
          </p:nvGrpSpPr>
          <p:grpSpPr>
            <a:xfrm>
              <a:off x="3779674" y="3565418"/>
              <a:ext cx="2544279" cy="2174475"/>
              <a:chOff x="3502747" y="3590818"/>
              <a:chExt cx="2544279" cy="2174475"/>
            </a:xfrm>
          </p:grpSpPr>
          <p:sp>
            <p:nvSpPr>
              <p:cNvPr id="23" name="Rectangle: Rounded Corners 22">
                <a:extLst>
                  <a:ext uri="{FF2B5EF4-FFF2-40B4-BE49-F238E27FC236}">
                    <a16:creationId xmlns:a16="http://schemas.microsoft.com/office/drawing/2014/main" id="{B34AD11D-EDEE-4D48-9A91-E235550EEB67}"/>
                  </a:ext>
                </a:extLst>
              </p:cNvPr>
              <p:cNvSpPr/>
              <p:nvPr/>
            </p:nvSpPr>
            <p:spPr>
              <a:xfrm>
                <a:off x="3502747" y="3590818"/>
                <a:ext cx="2544279" cy="2174475"/>
              </a:xfrm>
              <a:prstGeom prst="roundRect">
                <a:avLst>
                  <a:gd name="adj" fmla="val 4271"/>
                </a:avLst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1270000" dist="38100" dir="5400000" algn="t" rotWithShape="0">
                  <a:prstClr val="black">
                    <a:alpha val="15000"/>
                  </a:prstClr>
                </a:outerShdw>
              </a:effec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400" b="0" i="0" u="none" strike="noStrike" kern="0" cap="none" spc="0" normalizeH="0" baseline="0" noProof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Orbitron Black"/>
                  <a:ea typeface="+mn-ea"/>
                  <a:cs typeface="+mn-cs"/>
                </a:endParaRPr>
              </a:p>
            </p:txBody>
          </p:sp>
          <p:grpSp>
            <p:nvGrpSpPr>
              <p:cNvPr id="73" name="Group 72">
                <a:extLst>
                  <a:ext uri="{FF2B5EF4-FFF2-40B4-BE49-F238E27FC236}">
                    <a16:creationId xmlns:a16="http://schemas.microsoft.com/office/drawing/2014/main" id="{A3695918-143A-425D-BCD8-B60E8803EE18}"/>
                  </a:ext>
                </a:extLst>
              </p:cNvPr>
              <p:cNvGrpSpPr/>
              <p:nvPr/>
            </p:nvGrpSpPr>
            <p:grpSpPr>
              <a:xfrm>
                <a:off x="3502747" y="3979603"/>
                <a:ext cx="2538233" cy="1585369"/>
                <a:chOff x="3555020" y="3990646"/>
                <a:chExt cx="2538233" cy="1585369"/>
              </a:xfrm>
            </p:grpSpPr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AD1DA024-D7D0-4B47-8639-35D5B0303168}"/>
                    </a:ext>
                  </a:extLst>
                </p:cNvPr>
                <p:cNvSpPr txBox="1"/>
                <p:nvPr/>
              </p:nvSpPr>
              <p:spPr>
                <a:xfrm>
                  <a:off x="3555020" y="3990646"/>
                  <a:ext cx="2538233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effectLst/>
                      <a:uLnTx/>
                      <a:uFillTx/>
                      <a:latin typeface="Orbitron Black"/>
                      <a:ea typeface="+mn-ea"/>
                      <a:cs typeface="+mn-cs"/>
                    </a:rPr>
                    <a:t>Hourly Distribution in the City and at Airport:</a:t>
                  </a:r>
                </a:p>
              </p:txBody>
            </p:sp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8C737366-0BAC-4089-B7EA-34DEAFDEBC7F}"/>
                    </a:ext>
                  </a:extLst>
                </p:cNvPr>
                <p:cNvSpPr txBox="1"/>
                <p:nvPr/>
              </p:nvSpPr>
              <p:spPr>
                <a:xfrm>
                  <a:off x="3555020" y="4672819"/>
                  <a:ext cx="2538233" cy="90319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3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effectLst/>
                      <a:uLnTx/>
                      <a:uFillTx/>
                      <a:latin typeface="Segoe UI Light"/>
                      <a:ea typeface="黑体"/>
                      <a:cs typeface="+mn-cs"/>
                    </a:rPr>
                    <a:t>Allocate drivers effectively during peak city and Airport demand hours.</a:t>
                  </a:r>
                </a:p>
              </p:txBody>
            </p:sp>
          </p:grpSp>
        </p:grp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F8CE00C3-6173-41B2-A05C-E24DAC79F81C}"/>
                </a:ext>
              </a:extLst>
            </p:cNvPr>
            <p:cNvGrpSpPr/>
            <p:nvPr/>
          </p:nvGrpSpPr>
          <p:grpSpPr>
            <a:xfrm>
              <a:off x="9150029" y="1144183"/>
              <a:ext cx="2544279" cy="2045098"/>
              <a:chOff x="9016095" y="1118783"/>
              <a:chExt cx="2544279" cy="2045098"/>
            </a:xfrm>
          </p:grpSpPr>
          <p:sp>
            <p:nvSpPr>
              <p:cNvPr id="22" name="Rectangle: Rounded Corners 21">
                <a:extLst>
                  <a:ext uri="{FF2B5EF4-FFF2-40B4-BE49-F238E27FC236}">
                    <a16:creationId xmlns:a16="http://schemas.microsoft.com/office/drawing/2014/main" id="{FE4CA1C0-79F8-406E-ADF5-9E2EFC365B8B}"/>
                  </a:ext>
                </a:extLst>
              </p:cNvPr>
              <p:cNvSpPr/>
              <p:nvPr/>
            </p:nvSpPr>
            <p:spPr>
              <a:xfrm>
                <a:off x="9016095" y="1118783"/>
                <a:ext cx="2544279" cy="2045098"/>
              </a:xfrm>
              <a:prstGeom prst="roundRect">
                <a:avLst>
                  <a:gd name="adj" fmla="val 4271"/>
                </a:avLst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1270000" dist="38100" dir="5400000" algn="t" rotWithShape="0">
                  <a:prstClr val="black">
                    <a:alpha val="15000"/>
                  </a:prstClr>
                </a:outerShdw>
              </a:effec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400" b="0" i="0" u="none" strike="noStrike" kern="0" cap="none" spc="0" normalizeH="0" baseline="0" noProof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Orbitron Black"/>
                  <a:ea typeface="+mn-ea"/>
                  <a:cs typeface="+mn-cs"/>
                </a:endParaRPr>
              </a:p>
            </p:txBody>
          </p:sp>
          <p:grpSp>
            <p:nvGrpSpPr>
              <p:cNvPr id="82" name="Group 81">
                <a:extLst>
                  <a:ext uri="{FF2B5EF4-FFF2-40B4-BE49-F238E27FC236}">
                    <a16:creationId xmlns:a16="http://schemas.microsoft.com/office/drawing/2014/main" id="{AE5A82A4-4056-4235-AC53-791E5399F094}"/>
                  </a:ext>
                </a:extLst>
              </p:cNvPr>
              <p:cNvGrpSpPr/>
              <p:nvPr/>
            </p:nvGrpSpPr>
            <p:grpSpPr>
              <a:xfrm>
                <a:off x="9025732" y="1555535"/>
                <a:ext cx="2534641" cy="1608346"/>
                <a:chOff x="9025732" y="1606610"/>
                <a:chExt cx="2534641" cy="1608346"/>
              </a:xfrm>
            </p:grpSpPr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3A8ABDA9-8F4A-495D-B051-ADA25145B7AC}"/>
                    </a:ext>
                  </a:extLst>
                </p:cNvPr>
                <p:cNvSpPr txBox="1"/>
                <p:nvPr/>
              </p:nvSpPr>
              <p:spPr>
                <a:xfrm>
                  <a:off x="9025732" y="1606610"/>
                  <a:ext cx="2534640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effectLst/>
                      <a:uLnTx/>
                      <a:uFillTx/>
                      <a:latin typeface="Orbitron Black"/>
                      <a:ea typeface="+mn-ea"/>
                      <a:cs typeface="+mn-cs"/>
                    </a:rPr>
                    <a:t>Daily Distribution in the City and the airport:</a:t>
                  </a:r>
                </a:p>
              </p:txBody>
            </p:sp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EF89FE65-10D6-4A0C-A1E1-986CB7F00DEE}"/>
                    </a:ext>
                  </a:extLst>
                </p:cNvPr>
                <p:cNvSpPr txBox="1"/>
                <p:nvPr/>
              </p:nvSpPr>
              <p:spPr>
                <a:xfrm>
                  <a:off x="9025733" y="2311760"/>
                  <a:ext cx="2534640" cy="90319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3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effectLst/>
                      <a:uLnTx/>
                      <a:uFillTx/>
                      <a:latin typeface="Segoe UI Light"/>
                      <a:ea typeface="黑体"/>
                      <a:cs typeface="+mn-cs"/>
                    </a:rPr>
                    <a:t>Optimize driver availability for fluctuating city and airport demand.</a:t>
                  </a:r>
                </a:p>
              </p:txBody>
            </p:sp>
          </p:grpSp>
        </p:grp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94AB1C9D-8183-4326-B1D0-2F916C03A2FE}"/>
                </a:ext>
              </a:extLst>
            </p:cNvPr>
            <p:cNvGrpSpPr/>
            <p:nvPr/>
          </p:nvGrpSpPr>
          <p:grpSpPr>
            <a:xfrm>
              <a:off x="6448821" y="1144183"/>
              <a:ext cx="2560309" cy="2045098"/>
              <a:chOff x="6328780" y="1118783"/>
              <a:chExt cx="2560309" cy="2045098"/>
            </a:xfrm>
          </p:grpSpPr>
          <p:sp>
            <p:nvSpPr>
              <p:cNvPr id="21" name="Rectangle: Rounded Corners 20">
                <a:extLst>
                  <a:ext uri="{FF2B5EF4-FFF2-40B4-BE49-F238E27FC236}">
                    <a16:creationId xmlns:a16="http://schemas.microsoft.com/office/drawing/2014/main" id="{3F4575C5-1D57-49F6-B752-DAC46CB5997C}"/>
                  </a:ext>
                </a:extLst>
              </p:cNvPr>
              <p:cNvSpPr/>
              <p:nvPr/>
            </p:nvSpPr>
            <p:spPr>
              <a:xfrm>
                <a:off x="6344810" y="1118783"/>
                <a:ext cx="2544279" cy="2045098"/>
              </a:xfrm>
              <a:prstGeom prst="roundRect">
                <a:avLst>
                  <a:gd name="adj" fmla="val 4271"/>
                </a:avLst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1270000" dist="38100" dir="5400000" algn="t" rotWithShape="0">
                  <a:prstClr val="black">
                    <a:alpha val="15000"/>
                  </a:prstClr>
                </a:outerShdw>
              </a:effec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400" b="0" i="0" u="none" strike="noStrike" kern="0" cap="none" spc="0" normalizeH="0" baseline="0" noProof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Orbitron Black"/>
                  <a:ea typeface="+mn-ea"/>
                  <a:cs typeface="+mn-cs"/>
                </a:endParaRPr>
              </a:p>
            </p:txBody>
          </p:sp>
          <p:grpSp>
            <p:nvGrpSpPr>
              <p:cNvPr id="81" name="Group 80">
                <a:extLst>
                  <a:ext uri="{FF2B5EF4-FFF2-40B4-BE49-F238E27FC236}">
                    <a16:creationId xmlns:a16="http://schemas.microsoft.com/office/drawing/2014/main" id="{F601DBFA-2977-4D83-8875-D5A4DEFAB229}"/>
                  </a:ext>
                </a:extLst>
              </p:cNvPr>
              <p:cNvGrpSpPr/>
              <p:nvPr/>
            </p:nvGrpSpPr>
            <p:grpSpPr>
              <a:xfrm>
                <a:off x="6328780" y="1549821"/>
                <a:ext cx="2544279" cy="1379170"/>
                <a:chOff x="6328780" y="1600896"/>
                <a:chExt cx="2544279" cy="1379170"/>
              </a:xfrm>
            </p:grpSpPr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140889FF-7A76-4DD0-A8B3-06C6A47F0A73}"/>
                    </a:ext>
                  </a:extLst>
                </p:cNvPr>
                <p:cNvSpPr txBox="1"/>
                <p:nvPr/>
              </p:nvSpPr>
              <p:spPr>
                <a:xfrm>
                  <a:off x="6328780" y="1600896"/>
                  <a:ext cx="2544279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effectLst/>
                      <a:uLnTx/>
                      <a:uFillTx/>
                      <a:latin typeface="Orbitron Black"/>
                      <a:ea typeface="+mn-ea"/>
                      <a:cs typeface="+mn-cs"/>
                    </a:rPr>
                    <a:t>Variations in Pickup Points by Status:</a:t>
                  </a:r>
                  <a:endParaRPr kumimoji="0" lang="en-ID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Orbitron Black"/>
                    <a:ea typeface="+mn-ea"/>
                    <a:cs typeface="+mn-cs"/>
                  </a:endParaRPr>
                </a:p>
              </p:txBody>
            </p:sp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1C9FD803-5CCD-4090-A88C-52274507C9F9}"/>
                    </a:ext>
                  </a:extLst>
                </p:cNvPr>
                <p:cNvSpPr txBox="1"/>
                <p:nvPr/>
              </p:nvSpPr>
              <p:spPr>
                <a:xfrm>
                  <a:off x="6344810" y="2321103"/>
                  <a:ext cx="2528249" cy="65896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3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effectLst/>
                      <a:uLnTx/>
                      <a:uFillTx/>
                      <a:latin typeface="Segoe UI Light"/>
                      <a:ea typeface="黑体"/>
                      <a:cs typeface="+mn-cs"/>
                    </a:rPr>
                    <a:t>Identify disruptions or unmet demand by status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effectLst/>
                      <a:uLnTx/>
                      <a:uFillTx/>
                      <a:latin typeface="Segoe UI Light"/>
                      <a:ea typeface="黑体"/>
                      <a:cs typeface="+mn-cs"/>
                    </a:rPr>
                    <a:t>.</a:t>
                  </a:r>
                </a:p>
              </p:txBody>
            </p:sp>
          </p:grpSp>
        </p:grpSp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5740806E-387C-4BAB-B4B2-27AC5C73CD8F}"/>
                </a:ext>
              </a:extLst>
            </p:cNvPr>
            <p:cNvGrpSpPr/>
            <p:nvPr/>
          </p:nvGrpSpPr>
          <p:grpSpPr>
            <a:xfrm>
              <a:off x="3770836" y="1144183"/>
              <a:ext cx="2553117" cy="2045098"/>
              <a:chOff x="3579471" y="1118783"/>
              <a:chExt cx="2553117" cy="2045098"/>
            </a:xfrm>
          </p:grpSpPr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CA8F2DDB-5F4E-48CC-A4AF-5183E7EB1DBC}"/>
                  </a:ext>
                </a:extLst>
              </p:cNvPr>
              <p:cNvSpPr/>
              <p:nvPr/>
            </p:nvSpPr>
            <p:spPr>
              <a:xfrm>
                <a:off x="3588309" y="1118783"/>
                <a:ext cx="2544279" cy="2045098"/>
              </a:xfrm>
              <a:prstGeom prst="roundRect">
                <a:avLst>
                  <a:gd name="adj" fmla="val 4271"/>
                </a:avLst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1270000" dist="38100" dir="5400000" algn="t" rotWithShape="0">
                  <a:prstClr val="black">
                    <a:alpha val="15000"/>
                  </a:prstClr>
                </a:outerShdw>
              </a:effec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400" b="0" i="0" u="none" strike="noStrike" kern="0" cap="none" spc="0" normalizeH="0" baseline="0" noProof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Orbitron Black"/>
                  <a:ea typeface="+mn-ea"/>
                  <a:cs typeface="+mn-cs"/>
                </a:endParaRPr>
              </a:p>
            </p:txBody>
          </p:sp>
          <p:grpSp>
            <p:nvGrpSpPr>
              <p:cNvPr id="80" name="Group 79">
                <a:extLst>
                  <a:ext uri="{FF2B5EF4-FFF2-40B4-BE49-F238E27FC236}">
                    <a16:creationId xmlns:a16="http://schemas.microsoft.com/office/drawing/2014/main" id="{393A0D85-4F2F-4836-85DA-3D9E933E7642}"/>
                  </a:ext>
                </a:extLst>
              </p:cNvPr>
              <p:cNvGrpSpPr/>
              <p:nvPr/>
            </p:nvGrpSpPr>
            <p:grpSpPr>
              <a:xfrm>
                <a:off x="3579471" y="1538031"/>
                <a:ext cx="2543170" cy="1353346"/>
                <a:chOff x="3579471" y="1589106"/>
                <a:chExt cx="2543170" cy="1353346"/>
              </a:xfrm>
            </p:grpSpPr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545EE3FB-C8A5-49D9-A062-A24A8138030D}"/>
                    </a:ext>
                  </a:extLst>
                </p:cNvPr>
                <p:cNvSpPr txBox="1"/>
                <p:nvPr/>
              </p:nvSpPr>
              <p:spPr>
                <a:xfrm>
                  <a:off x="3588310" y="1589106"/>
                  <a:ext cx="2534331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effectLst/>
                      <a:uLnTx/>
                      <a:uFillTx/>
                      <a:latin typeface="Orbitron Black"/>
                      <a:ea typeface="+mn-ea"/>
                      <a:cs typeface="+mn-cs"/>
                    </a:rPr>
                    <a:t>Disparity in Pickup Point Distribution:</a:t>
                  </a:r>
                  <a:endParaRPr kumimoji="0" lang="en-ID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Orbitron Black"/>
                    <a:ea typeface="+mn-ea"/>
                    <a:cs typeface="+mn-cs"/>
                  </a:endParaRPr>
                </a:p>
              </p:txBody>
            </p:sp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76F8929C-095C-4DCF-933D-31BA17AEB986}"/>
                    </a:ext>
                  </a:extLst>
                </p:cNvPr>
                <p:cNvSpPr txBox="1"/>
                <p:nvPr/>
              </p:nvSpPr>
              <p:spPr>
                <a:xfrm>
                  <a:off x="3579471" y="2319333"/>
                  <a:ext cx="2543169" cy="62311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R="0" lvl="0" algn="l" defTabSz="914400" rtl="0" eaLnBrk="1" fontAlgn="auto" latinLnBrk="0" hangingPunct="1">
                    <a:lnSpc>
                      <a:spcPct val="13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tabLst/>
                    <a:defRPr/>
                  </a:pPr>
                  <a:r>
                    <a:rPr kumimoji="0" lang="en-US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effectLst/>
                      <a:uLnTx/>
                      <a:uFillTx/>
                      <a:latin typeface="Segoe UI Light"/>
                      <a:ea typeface="黑体"/>
                      <a:cs typeface="+mn-cs"/>
                    </a:rPr>
                    <a:t>Address gap between city and airport demand.</a:t>
                  </a:r>
                </a:p>
              </p:txBody>
            </p:sp>
          </p:grpSp>
        </p:grpSp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58191DC1-0C91-4E22-9735-66B88EB0C36A}"/>
              </a:ext>
            </a:extLst>
          </p:cNvPr>
          <p:cNvSpPr txBox="1"/>
          <p:nvPr/>
        </p:nvSpPr>
        <p:spPr>
          <a:xfrm>
            <a:off x="11281272" y="6311410"/>
            <a:ext cx="826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E9B2C3-FEC2-44C0-85D0-2908C08462D1}" type="slidenum"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Orbitron Black"/>
                <a:ea typeface="黑体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Orbitron Black"/>
              <a:ea typeface="黑体"/>
              <a:cs typeface="+mn-cs"/>
            </a:endParaRPr>
          </a:p>
        </p:txBody>
      </p:sp>
      <p:pic>
        <p:nvPicPr>
          <p:cNvPr id="107" name="Graphic 106">
            <a:extLst>
              <a:ext uri="{FF2B5EF4-FFF2-40B4-BE49-F238E27FC236}">
                <a16:creationId xmlns:a16="http://schemas.microsoft.com/office/drawing/2014/main" id="{30D213AB-B425-40A7-B86F-82F863CB84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0489" y="241234"/>
            <a:ext cx="676774" cy="235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739539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75">
            <a:extLst>
              <a:ext uri="{FF2B5EF4-FFF2-40B4-BE49-F238E27FC236}">
                <a16:creationId xmlns:a16="http://schemas.microsoft.com/office/drawing/2014/main" id="{A2AEFC43-53A9-44D8-9D87-6E364C43FA2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06" r="23206"/>
          <a:stretch>
            <a:fillRect/>
          </a:stretch>
        </p:blipFill>
        <p:spPr>
          <a:xfrm>
            <a:off x="0" y="0"/>
            <a:ext cx="5518150" cy="6858000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5F9D7D5-F4BE-4977-801E-E6A6605FF7B7}"/>
              </a:ext>
            </a:extLst>
          </p:cNvPr>
          <p:cNvSpPr/>
          <p:nvPr/>
        </p:nvSpPr>
        <p:spPr>
          <a:xfrm>
            <a:off x="0" y="0"/>
            <a:ext cx="5518484" cy="6858000"/>
          </a:xfrm>
          <a:prstGeom prst="rect">
            <a:avLst/>
          </a:prstGeom>
          <a:gradFill>
            <a:gsLst>
              <a:gs pos="0">
                <a:schemeClr val="accent3">
                  <a:alpha val="67000"/>
                </a:schemeClr>
              </a:gs>
              <a:gs pos="100000">
                <a:schemeClr val="accent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89A1B794-F1C7-434A-B396-AD57AF8928B6}"/>
              </a:ext>
            </a:extLst>
          </p:cNvPr>
          <p:cNvSpPr/>
          <p:nvPr/>
        </p:nvSpPr>
        <p:spPr>
          <a:xfrm>
            <a:off x="5230013" y="769185"/>
            <a:ext cx="6408545" cy="5319630"/>
          </a:xfrm>
          <a:prstGeom prst="roundRect">
            <a:avLst>
              <a:gd name="adj" fmla="val 1834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1270000" dist="38100" dir="5400000" algn="t" rotWithShape="0">
              <a:prstClr val="black">
                <a:alpha val="15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5400" kern="0">
              <a:solidFill>
                <a:prstClr val="black">
                  <a:lumMod val="65000"/>
                  <a:lumOff val="35000"/>
                </a:prstClr>
              </a:solidFill>
              <a:latin typeface="Orbitron Black"/>
            </a:endParaRP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5F98B1F9-8CB0-42E0-8C30-F2B47816BF29}"/>
              </a:ext>
            </a:extLst>
          </p:cNvPr>
          <p:cNvGrpSpPr/>
          <p:nvPr/>
        </p:nvGrpSpPr>
        <p:grpSpPr>
          <a:xfrm>
            <a:off x="280489" y="1262994"/>
            <a:ext cx="4746356" cy="3907084"/>
            <a:chOff x="247763" y="2512420"/>
            <a:chExt cx="4746356" cy="3907084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00E343A6-035A-46A4-ACFE-66A4E1F6D368}"/>
                </a:ext>
              </a:extLst>
            </p:cNvPr>
            <p:cNvSpPr txBox="1"/>
            <p:nvPr/>
          </p:nvSpPr>
          <p:spPr>
            <a:xfrm>
              <a:off x="472116" y="2512420"/>
              <a:ext cx="4458237" cy="13111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rbitron Black"/>
                  <a:ea typeface="+mn-ea"/>
                  <a:cs typeface="Segoe UI" panose="020B0502040204020203" pitchFamily="34" charset="0"/>
                </a:rPr>
                <a:t>Distribution of Pickup Points</a:t>
              </a: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63701AE5-7F97-467F-AACD-A2D8BF433819}"/>
                </a:ext>
              </a:extLst>
            </p:cNvPr>
            <p:cNvSpPr/>
            <p:nvPr/>
          </p:nvSpPr>
          <p:spPr>
            <a:xfrm>
              <a:off x="247763" y="4145420"/>
              <a:ext cx="4746356" cy="227408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marR="0" lvl="0" indent="-342900" algn="just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en-US" sz="2000" dirty="0">
                  <a:solidFill>
                    <a:prstClr val="white"/>
                  </a:solidFill>
                  <a:latin typeface="Segoe UI Light"/>
                  <a:ea typeface="Roboto Medium" panose="02000000000000000000" pitchFamily="2" charset="0"/>
                  <a:cs typeface="Segoe UI" panose="020B0502040204020203" pitchFamily="34" charset="0"/>
                </a:rPr>
                <a:t>T</a:t>
              </a: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Light"/>
                  <a:ea typeface="Roboto Medium" panose="02000000000000000000" pitchFamily="2" charset="0"/>
                  <a:cs typeface="Segoe UI" panose="020B0502040204020203" pitchFamily="34" charset="0"/>
                </a:rPr>
                <a:t>he total count of pickup points for City as 3.5k and for Airport as 3.2k.</a:t>
              </a:r>
            </a:p>
            <a:p>
              <a:pPr marL="342900" marR="0" lvl="0" indent="-342900" algn="just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Light"/>
                  <a:ea typeface="Roboto Medium" panose="02000000000000000000" pitchFamily="2" charset="0"/>
                  <a:cs typeface="Segoe UI" panose="020B0502040204020203" pitchFamily="34" charset="0"/>
                </a:rPr>
                <a:t>Emphasize the importance of understanding the distribution of pickup points for effective resource allocation and service optimization.</a:t>
              </a:r>
            </a:p>
          </p:txBody>
        </p:sp>
      </p:grpSp>
      <p:pic>
        <p:nvPicPr>
          <p:cNvPr id="20" name="Graphic 19">
            <a:extLst>
              <a:ext uri="{FF2B5EF4-FFF2-40B4-BE49-F238E27FC236}">
                <a16:creationId xmlns:a16="http://schemas.microsoft.com/office/drawing/2014/main" id="{FE5FDAB1-0DDC-4EA9-B625-076A8DA3E56F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10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0489" y="241234"/>
            <a:ext cx="676774" cy="235082"/>
          </a:xfrm>
          <a:prstGeom prst="rect">
            <a:avLst/>
          </a:prstGeom>
        </p:spPr>
      </p:pic>
      <mc:AlternateContent xmlns:mc="http://schemas.openxmlformats.org/markup-compatibility/2006" xmlns:we="http://schemas.microsoft.com/office/webextensions/webextension/2010/11" xmlns:pca="http://schemas.microsoft.com/office/powerpoint/2013/contentapp">
        <mc:Choice Requires="we pca">
          <p:graphicFrame>
            <p:nvGraphicFramePr>
              <p:cNvPr id="2" name="Add-in 1" title="Microsoft Power BI">
                <a:extLst>
                  <a:ext uri="{FF2B5EF4-FFF2-40B4-BE49-F238E27FC236}">
                    <a16:creationId xmlns:a16="http://schemas.microsoft.com/office/drawing/2014/main" id="{1D4FA3A2-639E-53A9-7E93-9CDB0D03002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02022472"/>
                  </p:ext>
                </p:extLst>
              </p:nvPr>
            </p:nvGraphicFramePr>
            <p:xfrm>
              <a:off x="5583740" y="1073427"/>
              <a:ext cx="5707112" cy="4717774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5"/>
              </a:graphicData>
            </a:graphic>
          </p:graphicFrame>
        </mc:Choice>
        <mc:Fallback xmlns="">
          <p:pic>
            <p:nvPicPr>
              <p:cNvPr id="2" name="Add-in 1" title="Microsoft Power BI">
                <a:extLst>
                  <a:ext uri="{FF2B5EF4-FFF2-40B4-BE49-F238E27FC236}">
                    <a16:creationId xmlns:a16="http://schemas.microsoft.com/office/drawing/2014/main" id="{1D4FA3A2-639E-53A9-7E93-9CDB0D03002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583740" y="1073427"/>
                <a:ext cx="5707112" cy="4717774"/>
              </a:xfrm>
              <a:prstGeom prst="rect">
                <a:avLst/>
              </a:prstGeom>
            </p:spPr>
          </p:pic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0CF4445A-179D-75A1-DC75-706C5904E2A4}"/>
              </a:ext>
            </a:extLst>
          </p:cNvPr>
          <p:cNvSpPr/>
          <p:nvPr/>
        </p:nvSpPr>
        <p:spPr>
          <a:xfrm>
            <a:off x="5393635" y="5353878"/>
            <a:ext cx="5897217" cy="4373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F379624-854C-4369-B86B-FC38FA249B1B}"/>
              </a:ext>
            </a:extLst>
          </p:cNvPr>
          <p:cNvSpPr/>
          <p:nvPr/>
        </p:nvSpPr>
        <p:spPr>
          <a:xfrm>
            <a:off x="10919791" y="1073427"/>
            <a:ext cx="371061" cy="44129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12387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Placeholder 61">
            <a:extLst>
              <a:ext uri="{FF2B5EF4-FFF2-40B4-BE49-F238E27FC236}">
                <a16:creationId xmlns:a16="http://schemas.microsoft.com/office/drawing/2014/main" id="{9AB5414B-AE00-48A8-9AB6-1B0E50D4577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70" b="7770"/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67C79BF9-1D34-43F7-A075-62F83C6AA24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3">
                  <a:lumMod val="90000"/>
                  <a:lumOff val="10000"/>
                </a:schemeClr>
              </a:gs>
              <a:gs pos="0">
                <a:schemeClr val="accent3">
                  <a:alpha val="8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DCE9B5E-CF10-4F4A-8CD7-A8A25972BB40}"/>
              </a:ext>
            </a:extLst>
          </p:cNvPr>
          <p:cNvCxnSpPr>
            <a:cxnSpLocks/>
          </p:cNvCxnSpPr>
          <p:nvPr/>
        </p:nvCxnSpPr>
        <p:spPr>
          <a:xfrm>
            <a:off x="6521622" y="4257356"/>
            <a:ext cx="4524910" cy="0"/>
          </a:xfrm>
          <a:prstGeom prst="line">
            <a:avLst/>
          </a:prstGeom>
          <a:ln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909C58A2-12B6-4A37-BC5B-486F6C5DDAF1}"/>
              </a:ext>
            </a:extLst>
          </p:cNvPr>
          <p:cNvGrpSpPr/>
          <p:nvPr/>
        </p:nvGrpSpPr>
        <p:grpSpPr>
          <a:xfrm>
            <a:off x="1032578" y="753979"/>
            <a:ext cx="10126844" cy="5350042"/>
            <a:chOff x="1032578" y="753979"/>
            <a:chExt cx="10126844" cy="5350042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27D8FCD5-6A51-4F60-BE58-F4759366F97D}"/>
                </a:ext>
              </a:extLst>
            </p:cNvPr>
            <p:cNvSpPr/>
            <p:nvPr/>
          </p:nvSpPr>
          <p:spPr>
            <a:xfrm>
              <a:off x="1032578" y="753979"/>
              <a:ext cx="10126844" cy="5350042"/>
            </a:xfrm>
            <a:prstGeom prst="roundRect">
              <a:avLst>
                <a:gd name="adj" fmla="val 1480"/>
              </a:avLst>
            </a:prstGeom>
            <a:solidFill>
              <a:schemeClr val="accent3"/>
            </a:solidFill>
            <a:ln>
              <a:noFill/>
            </a:ln>
            <a:effectLst>
              <a:outerShdw blurRad="939800" dist="609600" dir="2700000" sx="99000" sy="99000" algn="tl" rotWithShape="0">
                <a:prstClr val="black">
                  <a:alpha val="4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endParaRPr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E6055B4D-A8B2-477B-92A6-A0AE9A55D3FA}"/>
                </a:ext>
              </a:extLst>
            </p:cNvPr>
            <p:cNvSpPr/>
            <p:nvPr/>
          </p:nvSpPr>
          <p:spPr>
            <a:xfrm>
              <a:off x="1551477" y="1019914"/>
              <a:ext cx="4636615" cy="4818172"/>
            </a:xfrm>
            <a:prstGeom prst="roundRect">
              <a:avLst>
                <a:gd name="adj" fmla="val 801"/>
              </a:avLst>
            </a:prstGeom>
            <a:solidFill>
              <a:schemeClr val="bg1">
                <a:alpha val="22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endParaRP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AFF3E5BF-7235-4140-99FA-AD14494ECDC5}"/>
                </a:ext>
              </a:extLst>
            </p:cNvPr>
            <p:cNvGrpSpPr/>
            <p:nvPr/>
          </p:nvGrpSpPr>
          <p:grpSpPr>
            <a:xfrm>
              <a:off x="6613783" y="1036207"/>
              <a:ext cx="4346938" cy="4018918"/>
              <a:chOff x="6934334" y="1036207"/>
              <a:chExt cx="4346938" cy="4018918"/>
            </a:xfrm>
          </p:grpSpPr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7EF536FD-7A92-46BD-876D-2DAAD550A988}"/>
                  </a:ext>
                </a:extLst>
              </p:cNvPr>
              <p:cNvSpPr txBox="1"/>
              <p:nvPr/>
            </p:nvSpPr>
            <p:spPr>
              <a:xfrm>
                <a:off x="6934334" y="1036207"/>
                <a:ext cx="4346938" cy="14330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36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Orbitron Black"/>
                    <a:ea typeface="黑体"/>
                    <a:cs typeface="+mn-cs"/>
                  </a:rPr>
                  <a:t>Distribution of Pickup Points based on Status</a:t>
                </a:r>
              </a:p>
            </p:txBody>
          </p:sp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6E1F7023-264A-40CB-92AB-AD20F16E4D81}"/>
                  </a:ext>
                </a:extLst>
              </p:cNvPr>
              <p:cNvGrpSpPr/>
              <p:nvPr/>
            </p:nvGrpSpPr>
            <p:grpSpPr>
              <a:xfrm>
                <a:off x="7033412" y="2926801"/>
                <a:ext cx="4247860" cy="585417"/>
                <a:chOff x="7033412" y="2926801"/>
                <a:chExt cx="4247860" cy="585417"/>
              </a:xfrm>
            </p:grpSpPr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409123FF-BBFF-44B0-A4A0-4DBB0DA629DB}"/>
                    </a:ext>
                  </a:extLst>
                </p:cNvPr>
                <p:cNvSpPr txBox="1"/>
                <p:nvPr/>
              </p:nvSpPr>
              <p:spPr>
                <a:xfrm>
                  <a:off x="7297477" y="2926801"/>
                  <a:ext cx="3983795" cy="58541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Segoe UI Light"/>
                      <a:ea typeface="黑体"/>
                      <a:cs typeface="+mn-cs"/>
                    </a:rPr>
                    <a:t>Airport has higher cancellation rates and instances of no cars available compared to the City.</a:t>
                  </a:r>
                  <a:endParaRPr kumimoji="0" lang="en-ID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 UI Light"/>
                    <a:ea typeface="黑体"/>
                    <a:cs typeface="+mn-cs"/>
                  </a:endParaRPr>
                </a:p>
              </p:txBody>
            </p:sp>
            <p:sp>
              <p:nvSpPr>
                <p:cNvPr id="52" name="Freeform 45">
                  <a:extLst>
                    <a:ext uri="{FF2B5EF4-FFF2-40B4-BE49-F238E27FC236}">
                      <a16:creationId xmlns:a16="http://schemas.microsoft.com/office/drawing/2014/main" id="{7C99468A-16E0-4A42-8968-D36DE5C5856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7033412" y="3006702"/>
                  <a:ext cx="167082" cy="167082"/>
                </a:xfrm>
                <a:custGeom>
                  <a:avLst/>
                  <a:gdLst>
                    <a:gd name="T0" fmla="*/ 92739 w 55"/>
                    <a:gd name="T1" fmla="*/ 188912 h 55"/>
                    <a:gd name="T2" fmla="*/ 0 w 55"/>
                    <a:gd name="T3" fmla="*/ 92739 h 55"/>
                    <a:gd name="T4" fmla="*/ 92739 w 55"/>
                    <a:gd name="T5" fmla="*/ 0 h 55"/>
                    <a:gd name="T6" fmla="*/ 188912 w 55"/>
                    <a:gd name="T7" fmla="*/ 92739 h 55"/>
                    <a:gd name="T8" fmla="*/ 92739 w 55"/>
                    <a:gd name="T9" fmla="*/ 188912 h 55"/>
                    <a:gd name="T10" fmla="*/ 154564 w 55"/>
                    <a:gd name="T11" fmla="*/ 68695 h 55"/>
                    <a:gd name="T12" fmla="*/ 144260 w 55"/>
                    <a:gd name="T13" fmla="*/ 58391 h 55"/>
                    <a:gd name="T14" fmla="*/ 137391 w 55"/>
                    <a:gd name="T15" fmla="*/ 54956 h 55"/>
                    <a:gd name="T16" fmla="*/ 130521 w 55"/>
                    <a:gd name="T17" fmla="*/ 58391 h 55"/>
                    <a:gd name="T18" fmla="*/ 82434 w 55"/>
                    <a:gd name="T19" fmla="*/ 106478 h 55"/>
                    <a:gd name="T20" fmla="*/ 54956 w 55"/>
                    <a:gd name="T21" fmla="*/ 79000 h 55"/>
                    <a:gd name="T22" fmla="*/ 48087 w 55"/>
                    <a:gd name="T23" fmla="*/ 75565 h 55"/>
                    <a:gd name="T24" fmla="*/ 44652 w 55"/>
                    <a:gd name="T25" fmla="*/ 79000 h 55"/>
                    <a:gd name="T26" fmla="*/ 30913 w 55"/>
                    <a:gd name="T27" fmla="*/ 89304 h 55"/>
                    <a:gd name="T28" fmla="*/ 30913 w 55"/>
                    <a:gd name="T29" fmla="*/ 96173 h 55"/>
                    <a:gd name="T30" fmla="*/ 30913 w 55"/>
                    <a:gd name="T31" fmla="*/ 103043 h 55"/>
                    <a:gd name="T32" fmla="*/ 75565 w 55"/>
                    <a:gd name="T33" fmla="*/ 147695 h 55"/>
                    <a:gd name="T34" fmla="*/ 82434 w 55"/>
                    <a:gd name="T35" fmla="*/ 147695 h 55"/>
                    <a:gd name="T36" fmla="*/ 89304 w 55"/>
                    <a:gd name="T37" fmla="*/ 147695 h 55"/>
                    <a:gd name="T38" fmla="*/ 154564 w 55"/>
                    <a:gd name="T39" fmla="*/ 79000 h 55"/>
                    <a:gd name="T40" fmla="*/ 157999 w 55"/>
                    <a:gd name="T41" fmla="*/ 75565 h 55"/>
                    <a:gd name="T42" fmla="*/ 154564 w 55"/>
                    <a:gd name="T43" fmla="*/ 68695 h 55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</a:gdLst>
                  <a:ahLst/>
                  <a:cxnLst>
                    <a:cxn ang="T44">
                      <a:pos x="T0" y="T1"/>
                    </a:cxn>
                    <a:cxn ang="T45">
                      <a:pos x="T2" y="T3"/>
                    </a:cxn>
                    <a:cxn ang="T46">
                      <a:pos x="T4" y="T5"/>
                    </a:cxn>
                    <a:cxn ang="T47">
                      <a:pos x="T6" y="T7"/>
                    </a:cxn>
                    <a:cxn ang="T48">
                      <a:pos x="T8" y="T9"/>
                    </a:cxn>
                    <a:cxn ang="T49">
                      <a:pos x="T10" y="T11"/>
                    </a:cxn>
                    <a:cxn ang="T50">
                      <a:pos x="T12" y="T13"/>
                    </a:cxn>
                    <a:cxn ang="T51">
                      <a:pos x="T14" y="T15"/>
                    </a:cxn>
                    <a:cxn ang="T52">
                      <a:pos x="T16" y="T17"/>
                    </a:cxn>
                    <a:cxn ang="T53">
                      <a:pos x="T18" y="T19"/>
                    </a:cxn>
                    <a:cxn ang="T54">
                      <a:pos x="T20" y="T21"/>
                    </a:cxn>
                    <a:cxn ang="T55">
                      <a:pos x="T22" y="T23"/>
                    </a:cxn>
                    <a:cxn ang="T56">
                      <a:pos x="T24" y="T25"/>
                    </a:cxn>
                    <a:cxn ang="T57">
                      <a:pos x="T26" y="T27"/>
                    </a:cxn>
                    <a:cxn ang="T58">
                      <a:pos x="T28" y="T29"/>
                    </a:cxn>
                    <a:cxn ang="T59">
                      <a:pos x="T30" y="T31"/>
                    </a:cxn>
                    <a:cxn ang="T60">
                      <a:pos x="T32" y="T33"/>
                    </a:cxn>
                    <a:cxn ang="T61">
                      <a:pos x="T34" y="T35"/>
                    </a:cxn>
                    <a:cxn ang="T62">
                      <a:pos x="T36" y="T37"/>
                    </a:cxn>
                    <a:cxn ang="T63">
                      <a:pos x="T38" y="T39"/>
                    </a:cxn>
                    <a:cxn ang="T64">
                      <a:pos x="T40" y="T41"/>
                    </a:cxn>
                    <a:cxn ang="T65">
                      <a:pos x="T42" y="T43"/>
                    </a:cxn>
                  </a:cxnLst>
                  <a:rect l="0" t="0" r="r" b="b"/>
                  <a:pathLst>
                    <a:path w="55" h="55">
                      <a:moveTo>
                        <a:pt x="27" y="55"/>
                      </a:moveTo>
                      <a:cubicBezTo>
                        <a:pt x="12" y="55"/>
                        <a:pt x="0" y="42"/>
                        <a:pt x="0" y="27"/>
                      </a:cubicBezTo>
                      <a:cubicBezTo>
                        <a:pt x="0" y="12"/>
                        <a:pt x="12" y="0"/>
                        <a:pt x="27" y="0"/>
                      </a:cubicBezTo>
                      <a:cubicBezTo>
                        <a:pt x="42" y="0"/>
                        <a:pt x="55" y="12"/>
                        <a:pt x="55" y="27"/>
                      </a:cubicBezTo>
                      <a:cubicBezTo>
                        <a:pt x="55" y="42"/>
                        <a:pt x="42" y="55"/>
                        <a:pt x="27" y="55"/>
                      </a:cubicBezTo>
                      <a:close/>
                      <a:moveTo>
                        <a:pt x="45" y="20"/>
                      </a:moveTo>
                      <a:cubicBezTo>
                        <a:pt x="42" y="17"/>
                        <a:pt x="42" y="17"/>
                        <a:pt x="42" y="17"/>
                      </a:cubicBezTo>
                      <a:cubicBezTo>
                        <a:pt x="41" y="16"/>
                        <a:pt x="41" y="16"/>
                        <a:pt x="40" y="16"/>
                      </a:cubicBezTo>
                      <a:cubicBezTo>
                        <a:pt x="39" y="16"/>
                        <a:pt x="39" y="16"/>
                        <a:pt x="38" y="17"/>
                      </a:cubicBezTo>
                      <a:cubicBezTo>
                        <a:pt x="24" y="31"/>
                        <a:pt x="24" y="31"/>
                        <a:pt x="24" y="31"/>
                      </a:cubicBezTo>
                      <a:cubicBezTo>
                        <a:pt x="16" y="23"/>
                        <a:pt x="16" y="23"/>
                        <a:pt x="16" y="23"/>
                      </a:cubicBezTo>
                      <a:cubicBezTo>
                        <a:pt x="15" y="23"/>
                        <a:pt x="15" y="22"/>
                        <a:pt x="14" y="22"/>
                      </a:cubicBezTo>
                      <a:cubicBezTo>
                        <a:pt x="14" y="22"/>
                        <a:pt x="13" y="23"/>
                        <a:pt x="13" y="23"/>
                      </a:cubicBezTo>
                      <a:cubicBezTo>
                        <a:pt x="9" y="26"/>
                        <a:pt x="9" y="26"/>
                        <a:pt x="9" y="26"/>
                      </a:cubicBezTo>
                      <a:cubicBezTo>
                        <a:pt x="9" y="27"/>
                        <a:pt x="9" y="27"/>
                        <a:pt x="9" y="28"/>
                      </a:cubicBezTo>
                      <a:cubicBezTo>
                        <a:pt x="9" y="29"/>
                        <a:pt x="9" y="29"/>
                        <a:pt x="9" y="30"/>
                      </a:cubicBezTo>
                      <a:cubicBezTo>
                        <a:pt x="22" y="43"/>
                        <a:pt x="22" y="43"/>
                        <a:pt x="22" y="43"/>
                      </a:cubicBezTo>
                      <a:cubicBezTo>
                        <a:pt x="23" y="43"/>
                        <a:pt x="23" y="43"/>
                        <a:pt x="24" y="43"/>
                      </a:cubicBezTo>
                      <a:cubicBezTo>
                        <a:pt x="25" y="43"/>
                        <a:pt x="25" y="43"/>
                        <a:pt x="26" y="43"/>
                      </a:cubicBezTo>
                      <a:cubicBezTo>
                        <a:pt x="45" y="23"/>
                        <a:pt x="45" y="23"/>
                        <a:pt x="45" y="23"/>
                      </a:cubicBezTo>
                      <a:cubicBezTo>
                        <a:pt x="45" y="23"/>
                        <a:pt x="46" y="22"/>
                        <a:pt x="46" y="22"/>
                      </a:cubicBezTo>
                      <a:cubicBezTo>
                        <a:pt x="46" y="21"/>
                        <a:pt x="45" y="20"/>
                        <a:pt x="45" y="2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65000"/>
                      </a:prstClr>
                    </a:solidFill>
                    <a:effectLst/>
                    <a:uLnTx/>
                    <a:uFillTx/>
                    <a:cs typeface="Segoe UI Light" panose="020B0502040204020203" pitchFamily="34" charset="0"/>
                  </a:endParaRPr>
                </a:p>
              </p:txBody>
            </p:sp>
          </p:grp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FE315D47-4D28-4339-BC9D-4F4E0C0C3560}"/>
                  </a:ext>
                </a:extLst>
              </p:cNvPr>
              <p:cNvGrpSpPr/>
              <p:nvPr/>
            </p:nvGrpSpPr>
            <p:grpSpPr>
              <a:xfrm>
                <a:off x="7033412" y="3678373"/>
                <a:ext cx="4247860" cy="585417"/>
                <a:chOff x="7033412" y="3678373"/>
                <a:chExt cx="4247860" cy="585417"/>
              </a:xfrm>
            </p:grpSpPr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F3BEE1D0-B685-4C9C-9AEE-DAE98982E310}"/>
                    </a:ext>
                  </a:extLst>
                </p:cNvPr>
                <p:cNvSpPr txBox="1"/>
                <p:nvPr/>
              </p:nvSpPr>
              <p:spPr>
                <a:xfrm>
                  <a:off x="7297477" y="3678373"/>
                  <a:ext cx="3983795" cy="58541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Segoe UI Light"/>
                      <a:ea typeface="黑体"/>
                      <a:cs typeface="+mn-cs"/>
                    </a:rPr>
                    <a:t>Addressing the supply-demand gap at the Airport is crucial for improving customer satisfaction.</a:t>
                  </a:r>
                </a:p>
              </p:txBody>
            </p:sp>
            <p:sp>
              <p:nvSpPr>
                <p:cNvPr id="55" name="Freeform 45">
                  <a:extLst>
                    <a:ext uri="{FF2B5EF4-FFF2-40B4-BE49-F238E27FC236}">
                      <a16:creationId xmlns:a16="http://schemas.microsoft.com/office/drawing/2014/main" id="{B12E2E61-3B9D-4D32-9E58-D0AD6C7A154D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7033412" y="3758274"/>
                  <a:ext cx="167082" cy="167082"/>
                </a:xfrm>
                <a:custGeom>
                  <a:avLst/>
                  <a:gdLst>
                    <a:gd name="T0" fmla="*/ 92739 w 55"/>
                    <a:gd name="T1" fmla="*/ 188912 h 55"/>
                    <a:gd name="T2" fmla="*/ 0 w 55"/>
                    <a:gd name="T3" fmla="*/ 92739 h 55"/>
                    <a:gd name="T4" fmla="*/ 92739 w 55"/>
                    <a:gd name="T5" fmla="*/ 0 h 55"/>
                    <a:gd name="T6" fmla="*/ 188912 w 55"/>
                    <a:gd name="T7" fmla="*/ 92739 h 55"/>
                    <a:gd name="T8" fmla="*/ 92739 w 55"/>
                    <a:gd name="T9" fmla="*/ 188912 h 55"/>
                    <a:gd name="T10" fmla="*/ 154564 w 55"/>
                    <a:gd name="T11" fmla="*/ 68695 h 55"/>
                    <a:gd name="T12" fmla="*/ 144260 w 55"/>
                    <a:gd name="T13" fmla="*/ 58391 h 55"/>
                    <a:gd name="T14" fmla="*/ 137391 w 55"/>
                    <a:gd name="T15" fmla="*/ 54956 h 55"/>
                    <a:gd name="T16" fmla="*/ 130521 w 55"/>
                    <a:gd name="T17" fmla="*/ 58391 h 55"/>
                    <a:gd name="T18" fmla="*/ 82434 w 55"/>
                    <a:gd name="T19" fmla="*/ 106478 h 55"/>
                    <a:gd name="T20" fmla="*/ 54956 w 55"/>
                    <a:gd name="T21" fmla="*/ 79000 h 55"/>
                    <a:gd name="T22" fmla="*/ 48087 w 55"/>
                    <a:gd name="T23" fmla="*/ 75565 h 55"/>
                    <a:gd name="T24" fmla="*/ 44652 w 55"/>
                    <a:gd name="T25" fmla="*/ 79000 h 55"/>
                    <a:gd name="T26" fmla="*/ 30913 w 55"/>
                    <a:gd name="T27" fmla="*/ 89304 h 55"/>
                    <a:gd name="T28" fmla="*/ 30913 w 55"/>
                    <a:gd name="T29" fmla="*/ 96173 h 55"/>
                    <a:gd name="T30" fmla="*/ 30913 w 55"/>
                    <a:gd name="T31" fmla="*/ 103043 h 55"/>
                    <a:gd name="T32" fmla="*/ 75565 w 55"/>
                    <a:gd name="T33" fmla="*/ 147695 h 55"/>
                    <a:gd name="T34" fmla="*/ 82434 w 55"/>
                    <a:gd name="T35" fmla="*/ 147695 h 55"/>
                    <a:gd name="T36" fmla="*/ 89304 w 55"/>
                    <a:gd name="T37" fmla="*/ 147695 h 55"/>
                    <a:gd name="T38" fmla="*/ 154564 w 55"/>
                    <a:gd name="T39" fmla="*/ 79000 h 55"/>
                    <a:gd name="T40" fmla="*/ 157999 w 55"/>
                    <a:gd name="T41" fmla="*/ 75565 h 55"/>
                    <a:gd name="T42" fmla="*/ 154564 w 55"/>
                    <a:gd name="T43" fmla="*/ 68695 h 55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</a:gdLst>
                  <a:ahLst/>
                  <a:cxnLst>
                    <a:cxn ang="T44">
                      <a:pos x="T0" y="T1"/>
                    </a:cxn>
                    <a:cxn ang="T45">
                      <a:pos x="T2" y="T3"/>
                    </a:cxn>
                    <a:cxn ang="T46">
                      <a:pos x="T4" y="T5"/>
                    </a:cxn>
                    <a:cxn ang="T47">
                      <a:pos x="T6" y="T7"/>
                    </a:cxn>
                    <a:cxn ang="T48">
                      <a:pos x="T8" y="T9"/>
                    </a:cxn>
                    <a:cxn ang="T49">
                      <a:pos x="T10" y="T11"/>
                    </a:cxn>
                    <a:cxn ang="T50">
                      <a:pos x="T12" y="T13"/>
                    </a:cxn>
                    <a:cxn ang="T51">
                      <a:pos x="T14" y="T15"/>
                    </a:cxn>
                    <a:cxn ang="T52">
                      <a:pos x="T16" y="T17"/>
                    </a:cxn>
                    <a:cxn ang="T53">
                      <a:pos x="T18" y="T19"/>
                    </a:cxn>
                    <a:cxn ang="T54">
                      <a:pos x="T20" y="T21"/>
                    </a:cxn>
                    <a:cxn ang="T55">
                      <a:pos x="T22" y="T23"/>
                    </a:cxn>
                    <a:cxn ang="T56">
                      <a:pos x="T24" y="T25"/>
                    </a:cxn>
                    <a:cxn ang="T57">
                      <a:pos x="T26" y="T27"/>
                    </a:cxn>
                    <a:cxn ang="T58">
                      <a:pos x="T28" y="T29"/>
                    </a:cxn>
                    <a:cxn ang="T59">
                      <a:pos x="T30" y="T31"/>
                    </a:cxn>
                    <a:cxn ang="T60">
                      <a:pos x="T32" y="T33"/>
                    </a:cxn>
                    <a:cxn ang="T61">
                      <a:pos x="T34" y="T35"/>
                    </a:cxn>
                    <a:cxn ang="T62">
                      <a:pos x="T36" y="T37"/>
                    </a:cxn>
                    <a:cxn ang="T63">
                      <a:pos x="T38" y="T39"/>
                    </a:cxn>
                    <a:cxn ang="T64">
                      <a:pos x="T40" y="T41"/>
                    </a:cxn>
                    <a:cxn ang="T65">
                      <a:pos x="T42" y="T43"/>
                    </a:cxn>
                  </a:cxnLst>
                  <a:rect l="0" t="0" r="r" b="b"/>
                  <a:pathLst>
                    <a:path w="55" h="55">
                      <a:moveTo>
                        <a:pt x="27" y="55"/>
                      </a:moveTo>
                      <a:cubicBezTo>
                        <a:pt x="12" y="55"/>
                        <a:pt x="0" y="42"/>
                        <a:pt x="0" y="27"/>
                      </a:cubicBezTo>
                      <a:cubicBezTo>
                        <a:pt x="0" y="12"/>
                        <a:pt x="12" y="0"/>
                        <a:pt x="27" y="0"/>
                      </a:cubicBezTo>
                      <a:cubicBezTo>
                        <a:pt x="42" y="0"/>
                        <a:pt x="55" y="12"/>
                        <a:pt x="55" y="27"/>
                      </a:cubicBezTo>
                      <a:cubicBezTo>
                        <a:pt x="55" y="42"/>
                        <a:pt x="42" y="55"/>
                        <a:pt x="27" y="55"/>
                      </a:cubicBezTo>
                      <a:close/>
                      <a:moveTo>
                        <a:pt x="45" y="20"/>
                      </a:moveTo>
                      <a:cubicBezTo>
                        <a:pt x="42" y="17"/>
                        <a:pt x="42" y="17"/>
                        <a:pt x="42" y="17"/>
                      </a:cubicBezTo>
                      <a:cubicBezTo>
                        <a:pt x="41" y="16"/>
                        <a:pt x="41" y="16"/>
                        <a:pt x="40" y="16"/>
                      </a:cubicBezTo>
                      <a:cubicBezTo>
                        <a:pt x="39" y="16"/>
                        <a:pt x="39" y="16"/>
                        <a:pt x="38" y="17"/>
                      </a:cubicBezTo>
                      <a:cubicBezTo>
                        <a:pt x="24" y="31"/>
                        <a:pt x="24" y="31"/>
                        <a:pt x="24" y="31"/>
                      </a:cubicBezTo>
                      <a:cubicBezTo>
                        <a:pt x="16" y="23"/>
                        <a:pt x="16" y="23"/>
                        <a:pt x="16" y="23"/>
                      </a:cubicBezTo>
                      <a:cubicBezTo>
                        <a:pt x="15" y="23"/>
                        <a:pt x="15" y="22"/>
                        <a:pt x="14" y="22"/>
                      </a:cubicBezTo>
                      <a:cubicBezTo>
                        <a:pt x="14" y="22"/>
                        <a:pt x="13" y="23"/>
                        <a:pt x="13" y="23"/>
                      </a:cubicBezTo>
                      <a:cubicBezTo>
                        <a:pt x="9" y="26"/>
                        <a:pt x="9" y="26"/>
                        <a:pt x="9" y="26"/>
                      </a:cubicBezTo>
                      <a:cubicBezTo>
                        <a:pt x="9" y="27"/>
                        <a:pt x="9" y="27"/>
                        <a:pt x="9" y="28"/>
                      </a:cubicBezTo>
                      <a:cubicBezTo>
                        <a:pt x="9" y="29"/>
                        <a:pt x="9" y="29"/>
                        <a:pt x="9" y="30"/>
                      </a:cubicBezTo>
                      <a:cubicBezTo>
                        <a:pt x="22" y="43"/>
                        <a:pt x="22" y="43"/>
                        <a:pt x="22" y="43"/>
                      </a:cubicBezTo>
                      <a:cubicBezTo>
                        <a:pt x="23" y="43"/>
                        <a:pt x="23" y="43"/>
                        <a:pt x="24" y="43"/>
                      </a:cubicBezTo>
                      <a:cubicBezTo>
                        <a:pt x="25" y="43"/>
                        <a:pt x="25" y="43"/>
                        <a:pt x="26" y="43"/>
                      </a:cubicBezTo>
                      <a:cubicBezTo>
                        <a:pt x="45" y="23"/>
                        <a:pt x="45" y="23"/>
                        <a:pt x="45" y="23"/>
                      </a:cubicBezTo>
                      <a:cubicBezTo>
                        <a:pt x="45" y="23"/>
                        <a:pt x="46" y="22"/>
                        <a:pt x="46" y="22"/>
                      </a:cubicBezTo>
                      <a:cubicBezTo>
                        <a:pt x="46" y="21"/>
                        <a:pt x="45" y="20"/>
                        <a:pt x="45" y="2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65000"/>
                      </a:prstClr>
                    </a:solidFill>
                    <a:effectLst/>
                    <a:uLnTx/>
                    <a:uFillTx/>
                    <a:cs typeface="Segoe UI Light" panose="020B0502040204020203" pitchFamily="34" charset="0"/>
                  </a:endParaRPr>
                </a:p>
              </p:txBody>
            </p:sp>
          </p:grpSp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2123DDD8-F2EE-4ABA-924D-38C2B206E03D}"/>
                  </a:ext>
                </a:extLst>
              </p:cNvPr>
              <p:cNvGrpSpPr/>
              <p:nvPr/>
            </p:nvGrpSpPr>
            <p:grpSpPr>
              <a:xfrm>
                <a:off x="7033412" y="4469708"/>
                <a:ext cx="4247860" cy="585417"/>
                <a:chOff x="7033412" y="4469708"/>
                <a:chExt cx="4247860" cy="585417"/>
              </a:xfrm>
            </p:grpSpPr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176C7CA6-FA23-4DCA-A2CB-C91E77122279}"/>
                    </a:ext>
                  </a:extLst>
                </p:cNvPr>
                <p:cNvSpPr txBox="1"/>
                <p:nvPr/>
              </p:nvSpPr>
              <p:spPr>
                <a:xfrm>
                  <a:off x="7297477" y="4469708"/>
                  <a:ext cx="3983795" cy="58541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Segoe UI Light"/>
                      <a:ea typeface="黑体"/>
                      <a:cs typeface="+mn-cs"/>
                    </a:rPr>
                    <a:t>Efforts should be made to reduce cancellations and improve car availability in both locations.</a:t>
                  </a:r>
                </a:p>
              </p:txBody>
            </p:sp>
            <p:sp>
              <p:nvSpPr>
                <p:cNvPr id="58" name="Freeform 45">
                  <a:extLst>
                    <a:ext uri="{FF2B5EF4-FFF2-40B4-BE49-F238E27FC236}">
                      <a16:creationId xmlns:a16="http://schemas.microsoft.com/office/drawing/2014/main" id="{669BEF5E-FF83-4763-8D8D-0B4FC599BAD7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7033412" y="4549609"/>
                  <a:ext cx="167082" cy="167082"/>
                </a:xfrm>
                <a:custGeom>
                  <a:avLst/>
                  <a:gdLst>
                    <a:gd name="T0" fmla="*/ 92739 w 55"/>
                    <a:gd name="T1" fmla="*/ 188912 h 55"/>
                    <a:gd name="T2" fmla="*/ 0 w 55"/>
                    <a:gd name="T3" fmla="*/ 92739 h 55"/>
                    <a:gd name="T4" fmla="*/ 92739 w 55"/>
                    <a:gd name="T5" fmla="*/ 0 h 55"/>
                    <a:gd name="T6" fmla="*/ 188912 w 55"/>
                    <a:gd name="T7" fmla="*/ 92739 h 55"/>
                    <a:gd name="T8" fmla="*/ 92739 w 55"/>
                    <a:gd name="T9" fmla="*/ 188912 h 55"/>
                    <a:gd name="T10" fmla="*/ 154564 w 55"/>
                    <a:gd name="T11" fmla="*/ 68695 h 55"/>
                    <a:gd name="T12" fmla="*/ 144260 w 55"/>
                    <a:gd name="T13" fmla="*/ 58391 h 55"/>
                    <a:gd name="T14" fmla="*/ 137391 w 55"/>
                    <a:gd name="T15" fmla="*/ 54956 h 55"/>
                    <a:gd name="T16" fmla="*/ 130521 w 55"/>
                    <a:gd name="T17" fmla="*/ 58391 h 55"/>
                    <a:gd name="T18" fmla="*/ 82434 w 55"/>
                    <a:gd name="T19" fmla="*/ 106478 h 55"/>
                    <a:gd name="T20" fmla="*/ 54956 w 55"/>
                    <a:gd name="T21" fmla="*/ 79000 h 55"/>
                    <a:gd name="T22" fmla="*/ 48087 w 55"/>
                    <a:gd name="T23" fmla="*/ 75565 h 55"/>
                    <a:gd name="T24" fmla="*/ 44652 w 55"/>
                    <a:gd name="T25" fmla="*/ 79000 h 55"/>
                    <a:gd name="T26" fmla="*/ 30913 w 55"/>
                    <a:gd name="T27" fmla="*/ 89304 h 55"/>
                    <a:gd name="T28" fmla="*/ 30913 w 55"/>
                    <a:gd name="T29" fmla="*/ 96173 h 55"/>
                    <a:gd name="T30" fmla="*/ 30913 w 55"/>
                    <a:gd name="T31" fmla="*/ 103043 h 55"/>
                    <a:gd name="T32" fmla="*/ 75565 w 55"/>
                    <a:gd name="T33" fmla="*/ 147695 h 55"/>
                    <a:gd name="T34" fmla="*/ 82434 w 55"/>
                    <a:gd name="T35" fmla="*/ 147695 h 55"/>
                    <a:gd name="T36" fmla="*/ 89304 w 55"/>
                    <a:gd name="T37" fmla="*/ 147695 h 55"/>
                    <a:gd name="T38" fmla="*/ 154564 w 55"/>
                    <a:gd name="T39" fmla="*/ 79000 h 55"/>
                    <a:gd name="T40" fmla="*/ 157999 w 55"/>
                    <a:gd name="T41" fmla="*/ 75565 h 55"/>
                    <a:gd name="T42" fmla="*/ 154564 w 55"/>
                    <a:gd name="T43" fmla="*/ 68695 h 55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</a:gdLst>
                  <a:ahLst/>
                  <a:cxnLst>
                    <a:cxn ang="T44">
                      <a:pos x="T0" y="T1"/>
                    </a:cxn>
                    <a:cxn ang="T45">
                      <a:pos x="T2" y="T3"/>
                    </a:cxn>
                    <a:cxn ang="T46">
                      <a:pos x="T4" y="T5"/>
                    </a:cxn>
                    <a:cxn ang="T47">
                      <a:pos x="T6" y="T7"/>
                    </a:cxn>
                    <a:cxn ang="T48">
                      <a:pos x="T8" y="T9"/>
                    </a:cxn>
                    <a:cxn ang="T49">
                      <a:pos x="T10" y="T11"/>
                    </a:cxn>
                    <a:cxn ang="T50">
                      <a:pos x="T12" y="T13"/>
                    </a:cxn>
                    <a:cxn ang="T51">
                      <a:pos x="T14" y="T15"/>
                    </a:cxn>
                    <a:cxn ang="T52">
                      <a:pos x="T16" y="T17"/>
                    </a:cxn>
                    <a:cxn ang="T53">
                      <a:pos x="T18" y="T19"/>
                    </a:cxn>
                    <a:cxn ang="T54">
                      <a:pos x="T20" y="T21"/>
                    </a:cxn>
                    <a:cxn ang="T55">
                      <a:pos x="T22" y="T23"/>
                    </a:cxn>
                    <a:cxn ang="T56">
                      <a:pos x="T24" y="T25"/>
                    </a:cxn>
                    <a:cxn ang="T57">
                      <a:pos x="T26" y="T27"/>
                    </a:cxn>
                    <a:cxn ang="T58">
                      <a:pos x="T28" y="T29"/>
                    </a:cxn>
                    <a:cxn ang="T59">
                      <a:pos x="T30" y="T31"/>
                    </a:cxn>
                    <a:cxn ang="T60">
                      <a:pos x="T32" y="T33"/>
                    </a:cxn>
                    <a:cxn ang="T61">
                      <a:pos x="T34" y="T35"/>
                    </a:cxn>
                    <a:cxn ang="T62">
                      <a:pos x="T36" y="T37"/>
                    </a:cxn>
                    <a:cxn ang="T63">
                      <a:pos x="T38" y="T39"/>
                    </a:cxn>
                    <a:cxn ang="T64">
                      <a:pos x="T40" y="T41"/>
                    </a:cxn>
                    <a:cxn ang="T65">
                      <a:pos x="T42" y="T43"/>
                    </a:cxn>
                  </a:cxnLst>
                  <a:rect l="0" t="0" r="r" b="b"/>
                  <a:pathLst>
                    <a:path w="55" h="55">
                      <a:moveTo>
                        <a:pt x="27" y="55"/>
                      </a:moveTo>
                      <a:cubicBezTo>
                        <a:pt x="12" y="55"/>
                        <a:pt x="0" y="42"/>
                        <a:pt x="0" y="27"/>
                      </a:cubicBezTo>
                      <a:cubicBezTo>
                        <a:pt x="0" y="12"/>
                        <a:pt x="12" y="0"/>
                        <a:pt x="27" y="0"/>
                      </a:cubicBezTo>
                      <a:cubicBezTo>
                        <a:pt x="42" y="0"/>
                        <a:pt x="55" y="12"/>
                        <a:pt x="55" y="27"/>
                      </a:cubicBezTo>
                      <a:cubicBezTo>
                        <a:pt x="55" y="42"/>
                        <a:pt x="42" y="55"/>
                        <a:pt x="27" y="55"/>
                      </a:cubicBezTo>
                      <a:close/>
                      <a:moveTo>
                        <a:pt x="45" y="20"/>
                      </a:moveTo>
                      <a:cubicBezTo>
                        <a:pt x="42" y="17"/>
                        <a:pt x="42" y="17"/>
                        <a:pt x="42" y="17"/>
                      </a:cubicBezTo>
                      <a:cubicBezTo>
                        <a:pt x="41" y="16"/>
                        <a:pt x="41" y="16"/>
                        <a:pt x="40" y="16"/>
                      </a:cubicBezTo>
                      <a:cubicBezTo>
                        <a:pt x="39" y="16"/>
                        <a:pt x="39" y="16"/>
                        <a:pt x="38" y="17"/>
                      </a:cubicBezTo>
                      <a:cubicBezTo>
                        <a:pt x="24" y="31"/>
                        <a:pt x="24" y="31"/>
                        <a:pt x="24" y="31"/>
                      </a:cubicBezTo>
                      <a:cubicBezTo>
                        <a:pt x="16" y="23"/>
                        <a:pt x="16" y="23"/>
                        <a:pt x="16" y="23"/>
                      </a:cubicBezTo>
                      <a:cubicBezTo>
                        <a:pt x="15" y="23"/>
                        <a:pt x="15" y="22"/>
                        <a:pt x="14" y="22"/>
                      </a:cubicBezTo>
                      <a:cubicBezTo>
                        <a:pt x="14" y="22"/>
                        <a:pt x="13" y="23"/>
                        <a:pt x="13" y="23"/>
                      </a:cubicBezTo>
                      <a:cubicBezTo>
                        <a:pt x="9" y="26"/>
                        <a:pt x="9" y="26"/>
                        <a:pt x="9" y="26"/>
                      </a:cubicBezTo>
                      <a:cubicBezTo>
                        <a:pt x="9" y="27"/>
                        <a:pt x="9" y="27"/>
                        <a:pt x="9" y="28"/>
                      </a:cubicBezTo>
                      <a:cubicBezTo>
                        <a:pt x="9" y="29"/>
                        <a:pt x="9" y="29"/>
                        <a:pt x="9" y="30"/>
                      </a:cubicBezTo>
                      <a:cubicBezTo>
                        <a:pt x="22" y="43"/>
                        <a:pt x="22" y="43"/>
                        <a:pt x="22" y="43"/>
                      </a:cubicBezTo>
                      <a:cubicBezTo>
                        <a:pt x="23" y="43"/>
                        <a:pt x="23" y="43"/>
                        <a:pt x="24" y="43"/>
                      </a:cubicBezTo>
                      <a:cubicBezTo>
                        <a:pt x="25" y="43"/>
                        <a:pt x="25" y="43"/>
                        <a:pt x="26" y="43"/>
                      </a:cubicBezTo>
                      <a:cubicBezTo>
                        <a:pt x="45" y="23"/>
                        <a:pt x="45" y="23"/>
                        <a:pt x="45" y="23"/>
                      </a:cubicBezTo>
                      <a:cubicBezTo>
                        <a:pt x="45" y="23"/>
                        <a:pt x="46" y="22"/>
                        <a:pt x="46" y="22"/>
                      </a:cubicBezTo>
                      <a:cubicBezTo>
                        <a:pt x="46" y="21"/>
                        <a:pt x="45" y="20"/>
                        <a:pt x="45" y="2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65000"/>
                      </a:prstClr>
                    </a:solidFill>
                    <a:effectLst/>
                    <a:uLnTx/>
                    <a:uFillTx/>
                    <a:cs typeface="Segoe UI Light" panose="020B0502040204020203" pitchFamily="34" charset="0"/>
                  </a:endParaRPr>
                </a:p>
              </p:txBody>
            </p:sp>
          </p:grpSp>
        </p:grp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D9ED5228-E80C-453F-BE96-80266AC454DC}"/>
              </a:ext>
            </a:extLst>
          </p:cNvPr>
          <p:cNvSpPr txBox="1"/>
          <p:nvPr/>
        </p:nvSpPr>
        <p:spPr>
          <a:xfrm>
            <a:off x="11281272" y="6311410"/>
            <a:ext cx="826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EEE9B2C3-FEC2-44C0-85D0-2908C08462D1}" type="slidenum">
              <a:rPr lang="en-US" sz="2400">
                <a:solidFill>
                  <a:schemeClr val="bg1"/>
                </a:solidFill>
                <a:latin typeface="Orbitron Black"/>
                <a:ea typeface="黑体"/>
              </a:rPr>
              <a:pPr algn="ctr"/>
              <a:t>6</a:t>
            </a:fld>
            <a:endParaRPr lang="en-US" sz="3600" dirty="0">
              <a:solidFill>
                <a:schemeClr val="bg1"/>
              </a:solidFill>
              <a:latin typeface="Orbitron Black"/>
              <a:ea typeface="黑体"/>
            </a:endParaRPr>
          </a:p>
        </p:txBody>
      </p:sp>
      <p:pic>
        <p:nvPicPr>
          <p:cNvPr id="36" name="Graphic 35">
            <a:extLst>
              <a:ext uri="{FF2B5EF4-FFF2-40B4-BE49-F238E27FC236}">
                <a16:creationId xmlns:a16="http://schemas.microsoft.com/office/drawing/2014/main" id="{14AF83A4-2813-4366-A8F7-94C0B2536D6A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10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0489" y="241234"/>
            <a:ext cx="676774" cy="235082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6199B01-73EC-4C26-98FF-1CD72DB3E044}"/>
              </a:ext>
            </a:extLst>
          </p:cNvPr>
          <p:cNvCxnSpPr/>
          <p:nvPr/>
        </p:nvCxnSpPr>
        <p:spPr>
          <a:xfrm>
            <a:off x="6717294" y="5351590"/>
            <a:ext cx="4080778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we="http://schemas.microsoft.com/office/webextensions/webextension/2010/11" xmlns:pca="http://schemas.microsoft.com/office/powerpoint/2013/contentapp">
        <mc:Choice Requires="we pca">
          <p:graphicFrame>
            <p:nvGraphicFramePr>
              <p:cNvPr id="10" name="Add-in 9" title="Microsoft Power BI">
                <a:extLst>
                  <a:ext uri="{FF2B5EF4-FFF2-40B4-BE49-F238E27FC236}">
                    <a16:creationId xmlns:a16="http://schemas.microsoft.com/office/drawing/2014/main" id="{A29D4B4B-A2D2-774F-DBD6-F34DCA931BD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86058683"/>
                  </p:ext>
                </p:extLst>
              </p:nvPr>
            </p:nvGraphicFramePr>
            <p:xfrm>
              <a:off x="1692055" y="1175105"/>
              <a:ext cx="4377441" cy="4534293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5"/>
              </a:graphicData>
            </a:graphic>
          </p:graphicFrame>
        </mc:Choice>
        <mc:Fallback xmlns="">
          <p:pic>
            <p:nvPicPr>
              <p:cNvPr id="10" name="Add-in 9" title="Microsoft Power BI">
                <a:extLst>
                  <a:ext uri="{FF2B5EF4-FFF2-40B4-BE49-F238E27FC236}">
                    <a16:creationId xmlns:a16="http://schemas.microsoft.com/office/drawing/2014/main" id="{A29D4B4B-A2D2-774F-DBD6-F34DCA931BD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692055" y="1175105"/>
                <a:ext cx="4377441" cy="4534293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52C6728D-E8B8-9505-0A33-3070C7842886}"/>
              </a:ext>
            </a:extLst>
          </p:cNvPr>
          <p:cNvSpPr/>
          <p:nvPr/>
        </p:nvSpPr>
        <p:spPr>
          <a:xfrm>
            <a:off x="1692055" y="5274366"/>
            <a:ext cx="4377440" cy="3952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2C4EB5B-E503-DA42-16B2-1B489E947924}"/>
              </a:ext>
            </a:extLst>
          </p:cNvPr>
          <p:cNvSpPr/>
          <p:nvPr/>
        </p:nvSpPr>
        <p:spPr>
          <a:xfrm>
            <a:off x="5751443" y="1175105"/>
            <a:ext cx="318052" cy="40992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9274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75">
            <a:extLst>
              <a:ext uri="{FF2B5EF4-FFF2-40B4-BE49-F238E27FC236}">
                <a16:creationId xmlns:a16="http://schemas.microsoft.com/office/drawing/2014/main" id="{A2AEFC43-53A9-44D8-9D87-6E364C43FA2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06" r="23206"/>
          <a:stretch>
            <a:fillRect/>
          </a:stretch>
        </p:blipFill>
        <p:spPr>
          <a:xfrm>
            <a:off x="0" y="0"/>
            <a:ext cx="5518150" cy="6858000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5F9D7D5-F4BE-4977-801E-E6A6605FF7B7}"/>
              </a:ext>
            </a:extLst>
          </p:cNvPr>
          <p:cNvSpPr/>
          <p:nvPr/>
        </p:nvSpPr>
        <p:spPr>
          <a:xfrm>
            <a:off x="0" y="0"/>
            <a:ext cx="5518484" cy="6858000"/>
          </a:xfrm>
          <a:prstGeom prst="rect">
            <a:avLst/>
          </a:prstGeom>
          <a:gradFill>
            <a:gsLst>
              <a:gs pos="0">
                <a:schemeClr val="accent3">
                  <a:alpha val="67000"/>
                </a:schemeClr>
              </a:gs>
              <a:gs pos="100000">
                <a:schemeClr val="accent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89A1B794-F1C7-434A-B396-AD57AF8928B6}"/>
              </a:ext>
            </a:extLst>
          </p:cNvPr>
          <p:cNvSpPr/>
          <p:nvPr/>
        </p:nvSpPr>
        <p:spPr>
          <a:xfrm>
            <a:off x="5230013" y="769185"/>
            <a:ext cx="6408545" cy="5319630"/>
          </a:xfrm>
          <a:prstGeom prst="roundRect">
            <a:avLst>
              <a:gd name="adj" fmla="val 1834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1270000" dist="38100" dir="5400000" algn="t" rotWithShape="0">
              <a:prstClr val="black">
                <a:alpha val="15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5400" kern="0">
              <a:solidFill>
                <a:prstClr val="black">
                  <a:lumMod val="65000"/>
                  <a:lumOff val="35000"/>
                </a:prstClr>
              </a:solidFill>
              <a:latin typeface="Orbitron Black"/>
            </a:endParaRP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5F98B1F9-8CB0-42E0-8C30-F2B47816BF29}"/>
              </a:ext>
            </a:extLst>
          </p:cNvPr>
          <p:cNvGrpSpPr/>
          <p:nvPr/>
        </p:nvGrpSpPr>
        <p:grpSpPr>
          <a:xfrm>
            <a:off x="306385" y="1245847"/>
            <a:ext cx="4746356" cy="4481294"/>
            <a:chOff x="339335" y="2512420"/>
            <a:chExt cx="4746356" cy="3398931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00E343A6-035A-46A4-ACFE-66A4E1F6D368}"/>
                </a:ext>
              </a:extLst>
            </p:cNvPr>
            <p:cNvSpPr txBox="1"/>
            <p:nvPr/>
          </p:nvSpPr>
          <p:spPr>
            <a:xfrm>
              <a:off x="498026" y="2512420"/>
              <a:ext cx="4400314" cy="826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rbitron Black"/>
                  <a:ea typeface="+mn-ea"/>
                  <a:cs typeface="Segoe UI" panose="020B0502040204020203" pitchFamily="34" charset="0"/>
                </a:rPr>
                <a:t>Distribution of Pickup Points based on Day</a:t>
              </a: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63701AE5-7F97-467F-AACD-A2D8BF433819}"/>
                </a:ext>
              </a:extLst>
            </p:cNvPr>
            <p:cNvSpPr/>
            <p:nvPr/>
          </p:nvSpPr>
          <p:spPr>
            <a:xfrm>
              <a:off x="339335" y="3506923"/>
              <a:ext cx="4746356" cy="24044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1"/>
              <a:r>
                <a:rPr lang="en-US" sz="2000" b="0" i="0" dirty="0">
                  <a:solidFill>
                    <a:srgbClr val="D1D5DB"/>
                  </a:solidFill>
                  <a:effectLst/>
                  <a:latin typeface="Söhne"/>
                </a:rPr>
                <a:t>Consistent distribution patterns of pickup points based on weekdays.</a:t>
              </a:r>
            </a:p>
            <a:p>
              <a:pPr lvl="1"/>
              <a:endParaRPr lang="en-US" sz="2000" b="0" i="0" dirty="0">
                <a:solidFill>
                  <a:srgbClr val="D1D5DB"/>
                </a:solidFill>
                <a:effectLst/>
                <a:latin typeface="Söhne"/>
              </a:endParaRPr>
            </a:p>
            <a:p>
              <a:pPr lvl="1"/>
              <a:r>
                <a:rPr lang="en-US" sz="2000" b="0" i="0" dirty="0">
                  <a:solidFill>
                    <a:srgbClr val="D1D5DB"/>
                  </a:solidFill>
                  <a:effectLst/>
                  <a:latin typeface="Söhne"/>
                </a:rPr>
                <a:t>Fridays have better supply-demand coordination with lower cancellations and unavailability of cars.</a:t>
              </a:r>
            </a:p>
            <a:p>
              <a:pPr lvl="1"/>
              <a:endParaRPr lang="en-US" sz="2000" b="0" i="0" dirty="0">
                <a:solidFill>
                  <a:srgbClr val="D1D5DB"/>
                </a:solidFill>
                <a:effectLst/>
                <a:latin typeface="Söhne"/>
              </a:endParaRPr>
            </a:p>
            <a:p>
              <a:pPr lvl="1"/>
              <a:r>
                <a:rPr lang="en-US" sz="2000" b="0" i="0" dirty="0">
                  <a:solidFill>
                    <a:srgbClr val="D1D5DB"/>
                  </a:solidFill>
                  <a:effectLst/>
                  <a:latin typeface="Söhne"/>
                </a:rPr>
                <a:t>Mondays and Thursdays face challenges with higher cancellations and unavailability of cars.</a:t>
              </a:r>
            </a:p>
          </p:txBody>
        </p:sp>
      </p:grpSp>
      <p:pic>
        <p:nvPicPr>
          <p:cNvPr id="20" name="Graphic 19">
            <a:extLst>
              <a:ext uri="{FF2B5EF4-FFF2-40B4-BE49-F238E27FC236}">
                <a16:creationId xmlns:a16="http://schemas.microsoft.com/office/drawing/2014/main" id="{FE5FDAB1-0DDC-4EA9-B625-076A8DA3E56F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10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0489" y="241234"/>
            <a:ext cx="676774" cy="235082"/>
          </a:xfrm>
          <a:prstGeom prst="rect">
            <a:avLst/>
          </a:prstGeom>
        </p:spPr>
      </p:pic>
      <p:sp>
        <p:nvSpPr>
          <p:cNvPr id="2" name="Freeform 45">
            <a:extLst>
              <a:ext uri="{FF2B5EF4-FFF2-40B4-BE49-F238E27FC236}">
                <a16:creationId xmlns:a16="http://schemas.microsoft.com/office/drawing/2014/main" id="{8775A9C1-92E6-EC46-D65F-63AE28E84A32}"/>
              </a:ext>
            </a:extLst>
          </p:cNvPr>
          <p:cNvSpPr>
            <a:spLocks noEditPoints="1"/>
          </p:cNvSpPr>
          <p:nvPr/>
        </p:nvSpPr>
        <p:spPr bwMode="auto">
          <a:xfrm>
            <a:off x="569221" y="3593934"/>
            <a:ext cx="167082" cy="167082"/>
          </a:xfrm>
          <a:custGeom>
            <a:avLst/>
            <a:gdLst>
              <a:gd name="T0" fmla="*/ 92739 w 55"/>
              <a:gd name="T1" fmla="*/ 188912 h 55"/>
              <a:gd name="T2" fmla="*/ 0 w 55"/>
              <a:gd name="T3" fmla="*/ 92739 h 55"/>
              <a:gd name="T4" fmla="*/ 92739 w 55"/>
              <a:gd name="T5" fmla="*/ 0 h 55"/>
              <a:gd name="T6" fmla="*/ 188912 w 55"/>
              <a:gd name="T7" fmla="*/ 92739 h 55"/>
              <a:gd name="T8" fmla="*/ 92739 w 55"/>
              <a:gd name="T9" fmla="*/ 188912 h 55"/>
              <a:gd name="T10" fmla="*/ 154564 w 55"/>
              <a:gd name="T11" fmla="*/ 68695 h 55"/>
              <a:gd name="T12" fmla="*/ 144260 w 55"/>
              <a:gd name="T13" fmla="*/ 58391 h 55"/>
              <a:gd name="T14" fmla="*/ 137391 w 55"/>
              <a:gd name="T15" fmla="*/ 54956 h 55"/>
              <a:gd name="T16" fmla="*/ 130521 w 55"/>
              <a:gd name="T17" fmla="*/ 58391 h 55"/>
              <a:gd name="T18" fmla="*/ 82434 w 55"/>
              <a:gd name="T19" fmla="*/ 106478 h 55"/>
              <a:gd name="T20" fmla="*/ 54956 w 55"/>
              <a:gd name="T21" fmla="*/ 79000 h 55"/>
              <a:gd name="T22" fmla="*/ 48087 w 55"/>
              <a:gd name="T23" fmla="*/ 75565 h 55"/>
              <a:gd name="T24" fmla="*/ 44652 w 55"/>
              <a:gd name="T25" fmla="*/ 79000 h 55"/>
              <a:gd name="T26" fmla="*/ 30913 w 55"/>
              <a:gd name="T27" fmla="*/ 89304 h 55"/>
              <a:gd name="T28" fmla="*/ 30913 w 55"/>
              <a:gd name="T29" fmla="*/ 96173 h 55"/>
              <a:gd name="T30" fmla="*/ 30913 w 55"/>
              <a:gd name="T31" fmla="*/ 103043 h 55"/>
              <a:gd name="T32" fmla="*/ 75565 w 55"/>
              <a:gd name="T33" fmla="*/ 147695 h 55"/>
              <a:gd name="T34" fmla="*/ 82434 w 55"/>
              <a:gd name="T35" fmla="*/ 147695 h 55"/>
              <a:gd name="T36" fmla="*/ 89304 w 55"/>
              <a:gd name="T37" fmla="*/ 147695 h 55"/>
              <a:gd name="T38" fmla="*/ 154564 w 55"/>
              <a:gd name="T39" fmla="*/ 79000 h 55"/>
              <a:gd name="T40" fmla="*/ 157999 w 55"/>
              <a:gd name="T41" fmla="*/ 75565 h 55"/>
              <a:gd name="T42" fmla="*/ 154564 w 55"/>
              <a:gd name="T43" fmla="*/ 68695 h 55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</a:gdLst>
            <a:ahLst/>
            <a:cxnLst>
              <a:cxn ang="T44">
                <a:pos x="T0" y="T1"/>
              </a:cxn>
              <a:cxn ang="T45">
                <a:pos x="T2" y="T3"/>
              </a:cxn>
              <a:cxn ang="T46">
                <a:pos x="T4" y="T5"/>
              </a:cxn>
              <a:cxn ang="T47">
                <a:pos x="T6" y="T7"/>
              </a:cxn>
              <a:cxn ang="T48">
                <a:pos x="T8" y="T9"/>
              </a:cxn>
              <a:cxn ang="T49">
                <a:pos x="T10" y="T11"/>
              </a:cxn>
              <a:cxn ang="T50">
                <a:pos x="T12" y="T13"/>
              </a:cxn>
              <a:cxn ang="T51">
                <a:pos x="T14" y="T15"/>
              </a:cxn>
              <a:cxn ang="T52">
                <a:pos x="T16" y="T17"/>
              </a:cxn>
              <a:cxn ang="T53">
                <a:pos x="T18" y="T19"/>
              </a:cxn>
              <a:cxn ang="T54">
                <a:pos x="T20" y="T21"/>
              </a:cxn>
              <a:cxn ang="T55">
                <a:pos x="T22" y="T23"/>
              </a:cxn>
              <a:cxn ang="T56">
                <a:pos x="T24" y="T25"/>
              </a:cxn>
              <a:cxn ang="T57">
                <a:pos x="T26" y="T27"/>
              </a:cxn>
              <a:cxn ang="T58">
                <a:pos x="T28" y="T29"/>
              </a:cxn>
              <a:cxn ang="T59">
                <a:pos x="T30" y="T31"/>
              </a:cxn>
              <a:cxn ang="T60">
                <a:pos x="T32" y="T33"/>
              </a:cxn>
              <a:cxn ang="T61">
                <a:pos x="T34" y="T35"/>
              </a:cxn>
              <a:cxn ang="T62">
                <a:pos x="T36" y="T37"/>
              </a:cxn>
              <a:cxn ang="T63">
                <a:pos x="T38" y="T39"/>
              </a:cxn>
              <a:cxn ang="T64">
                <a:pos x="T40" y="T41"/>
              </a:cxn>
              <a:cxn ang="T65">
                <a:pos x="T42" y="T43"/>
              </a:cxn>
            </a:cxnLst>
            <a:rect l="0" t="0" r="r" b="b"/>
            <a:pathLst>
              <a:path w="55" h="55">
                <a:moveTo>
                  <a:pt x="27" y="55"/>
                </a:moveTo>
                <a:cubicBezTo>
                  <a:pt x="12" y="55"/>
                  <a:pt x="0" y="42"/>
                  <a:pt x="0" y="27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5" y="12"/>
                  <a:pt x="55" y="27"/>
                </a:cubicBezTo>
                <a:cubicBezTo>
                  <a:pt x="55" y="42"/>
                  <a:pt x="42" y="55"/>
                  <a:pt x="27" y="55"/>
                </a:cubicBezTo>
                <a:close/>
                <a:moveTo>
                  <a:pt x="45" y="20"/>
                </a:moveTo>
                <a:cubicBezTo>
                  <a:pt x="42" y="17"/>
                  <a:pt x="42" y="17"/>
                  <a:pt x="42" y="17"/>
                </a:cubicBezTo>
                <a:cubicBezTo>
                  <a:pt x="41" y="16"/>
                  <a:pt x="41" y="16"/>
                  <a:pt x="40" y="16"/>
                </a:cubicBezTo>
                <a:cubicBezTo>
                  <a:pt x="39" y="16"/>
                  <a:pt x="39" y="16"/>
                  <a:pt x="38" y="17"/>
                </a:cubicBezTo>
                <a:cubicBezTo>
                  <a:pt x="24" y="31"/>
                  <a:pt x="24" y="31"/>
                  <a:pt x="24" y="31"/>
                </a:cubicBezTo>
                <a:cubicBezTo>
                  <a:pt x="16" y="23"/>
                  <a:pt x="16" y="23"/>
                  <a:pt x="16" y="23"/>
                </a:cubicBezTo>
                <a:cubicBezTo>
                  <a:pt x="15" y="23"/>
                  <a:pt x="15" y="22"/>
                  <a:pt x="14" y="22"/>
                </a:cubicBezTo>
                <a:cubicBezTo>
                  <a:pt x="14" y="22"/>
                  <a:pt x="13" y="23"/>
                  <a:pt x="13" y="23"/>
                </a:cubicBezTo>
                <a:cubicBezTo>
                  <a:pt x="9" y="26"/>
                  <a:pt x="9" y="26"/>
                  <a:pt x="9" y="26"/>
                </a:cubicBezTo>
                <a:cubicBezTo>
                  <a:pt x="9" y="27"/>
                  <a:pt x="9" y="27"/>
                  <a:pt x="9" y="28"/>
                </a:cubicBezTo>
                <a:cubicBezTo>
                  <a:pt x="9" y="29"/>
                  <a:pt x="9" y="29"/>
                  <a:pt x="9" y="30"/>
                </a:cubicBezTo>
                <a:cubicBezTo>
                  <a:pt x="22" y="43"/>
                  <a:pt x="22" y="43"/>
                  <a:pt x="22" y="43"/>
                </a:cubicBezTo>
                <a:cubicBezTo>
                  <a:pt x="23" y="43"/>
                  <a:pt x="23" y="43"/>
                  <a:pt x="24" y="43"/>
                </a:cubicBezTo>
                <a:cubicBezTo>
                  <a:pt x="25" y="43"/>
                  <a:pt x="25" y="43"/>
                  <a:pt x="26" y="43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23"/>
                  <a:pt x="46" y="22"/>
                  <a:pt x="46" y="22"/>
                </a:cubicBezTo>
                <a:cubicBezTo>
                  <a:pt x="46" y="21"/>
                  <a:pt x="45" y="20"/>
                  <a:pt x="45" y="2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cs typeface="Segoe UI Light" panose="020B0502040204020203" pitchFamily="34" charset="0"/>
            </a:endParaRPr>
          </a:p>
        </p:txBody>
      </p:sp>
      <p:sp>
        <p:nvSpPr>
          <p:cNvPr id="4" name="Freeform 45">
            <a:extLst>
              <a:ext uri="{FF2B5EF4-FFF2-40B4-BE49-F238E27FC236}">
                <a16:creationId xmlns:a16="http://schemas.microsoft.com/office/drawing/2014/main" id="{97D9772E-C7B0-7FA0-F033-E94A3E30192F}"/>
              </a:ext>
            </a:extLst>
          </p:cNvPr>
          <p:cNvSpPr>
            <a:spLocks noEditPoints="1"/>
          </p:cNvSpPr>
          <p:nvPr/>
        </p:nvSpPr>
        <p:spPr bwMode="auto">
          <a:xfrm>
            <a:off x="571994" y="2693211"/>
            <a:ext cx="167082" cy="167082"/>
          </a:xfrm>
          <a:custGeom>
            <a:avLst/>
            <a:gdLst>
              <a:gd name="T0" fmla="*/ 92739 w 55"/>
              <a:gd name="T1" fmla="*/ 188912 h 55"/>
              <a:gd name="T2" fmla="*/ 0 w 55"/>
              <a:gd name="T3" fmla="*/ 92739 h 55"/>
              <a:gd name="T4" fmla="*/ 92739 w 55"/>
              <a:gd name="T5" fmla="*/ 0 h 55"/>
              <a:gd name="T6" fmla="*/ 188912 w 55"/>
              <a:gd name="T7" fmla="*/ 92739 h 55"/>
              <a:gd name="T8" fmla="*/ 92739 w 55"/>
              <a:gd name="T9" fmla="*/ 188912 h 55"/>
              <a:gd name="T10" fmla="*/ 154564 w 55"/>
              <a:gd name="T11" fmla="*/ 68695 h 55"/>
              <a:gd name="T12" fmla="*/ 144260 w 55"/>
              <a:gd name="T13" fmla="*/ 58391 h 55"/>
              <a:gd name="T14" fmla="*/ 137391 w 55"/>
              <a:gd name="T15" fmla="*/ 54956 h 55"/>
              <a:gd name="T16" fmla="*/ 130521 w 55"/>
              <a:gd name="T17" fmla="*/ 58391 h 55"/>
              <a:gd name="T18" fmla="*/ 82434 w 55"/>
              <a:gd name="T19" fmla="*/ 106478 h 55"/>
              <a:gd name="T20" fmla="*/ 54956 w 55"/>
              <a:gd name="T21" fmla="*/ 79000 h 55"/>
              <a:gd name="T22" fmla="*/ 48087 w 55"/>
              <a:gd name="T23" fmla="*/ 75565 h 55"/>
              <a:gd name="T24" fmla="*/ 44652 w 55"/>
              <a:gd name="T25" fmla="*/ 79000 h 55"/>
              <a:gd name="T26" fmla="*/ 30913 w 55"/>
              <a:gd name="T27" fmla="*/ 89304 h 55"/>
              <a:gd name="T28" fmla="*/ 30913 w 55"/>
              <a:gd name="T29" fmla="*/ 96173 h 55"/>
              <a:gd name="T30" fmla="*/ 30913 w 55"/>
              <a:gd name="T31" fmla="*/ 103043 h 55"/>
              <a:gd name="T32" fmla="*/ 75565 w 55"/>
              <a:gd name="T33" fmla="*/ 147695 h 55"/>
              <a:gd name="T34" fmla="*/ 82434 w 55"/>
              <a:gd name="T35" fmla="*/ 147695 h 55"/>
              <a:gd name="T36" fmla="*/ 89304 w 55"/>
              <a:gd name="T37" fmla="*/ 147695 h 55"/>
              <a:gd name="T38" fmla="*/ 154564 w 55"/>
              <a:gd name="T39" fmla="*/ 79000 h 55"/>
              <a:gd name="T40" fmla="*/ 157999 w 55"/>
              <a:gd name="T41" fmla="*/ 75565 h 55"/>
              <a:gd name="T42" fmla="*/ 154564 w 55"/>
              <a:gd name="T43" fmla="*/ 68695 h 55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</a:gdLst>
            <a:ahLst/>
            <a:cxnLst>
              <a:cxn ang="T44">
                <a:pos x="T0" y="T1"/>
              </a:cxn>
              <a:cxn ang="T45">
                <a:pos x="T2" y="T3"/>
              </a:cxn>
              <a:cxn ang="T46">
                <a:pos x="T4" y="T5"/>
              </a:cxn>
              <a:cxn ang="T47">
                <a:pos x="T6" y="T7"/>
              </a:cxn>
              <a:cxn ang="T48">
                <a:pos x="T8" y="T9"/>
              </a:cxn>
              <a:cxn ang="T49">
                <a:pos x="T10" y="T11"/>
              </a:cxn>
              <a:cxn ang="T50">
                <a:pos x="T12" y="T13"/>
              </a:cxn>
              <a:cxn ang="T51">
                <a:pos x="T14" y="T15"/>
              </a:cxn>
              <a:cxn ang="T52">
                <a:pos x="T16" y="T17"/>
              </a:cxn>
              <a:cxn ang="T53">
                <a:pos x="T18" y="T19"/>
              </a:cxn>
              <a:cxn ang="T54">
                <a:pos x="T20" y="T21"/>
              </a:cxn>
              <a:cxn ang="T55">
                <a:pos x="T22" y="T23"/>
              </a:cxn>
              <a:cxn ang="T56">
                <a:pos x="T24" y="T25"/>
              </a:cxn>
              <a:cxn ang="T57">
                <a:pos x="T26" y="T27"/>
              </a:cxn>
              <a:cxn ang="T58">
                <a:pos x="T28" y="T29"/>
              </a:cxn>
              <a:cxn ang="T59">
                <a:pos x="T30" y="T31"/>
              </a:cxn>
              <a:cxn ang="T60">
                <a:pos x="T32" y="T33"/>
              </a:cxn>
              <a:cxn ang="T61">
                <a:pos x="T34" y="T35"/>
              </a:cxn>
              <a:cxn ang="T62">
                <a:pos x="T36" y="T37"/>
              </a:cxn>
              <a:cxn ang="T63">
                <a:pos x="T38" y="T39"/>
              </a:cxn>
              <a:cxn ang="T64">
                <a:pos x="T40" y="T41"/>
              </a:cxn>
              <a:cxn ang="T65">
                <a:pos x="T42" y="T43"/>
              </a:cxn>
            </a:cxnLst>
            <a:rect l="0" t="0" r="r" b="b"/>
            <a:pathLst>
              <a:path w="55" h="55">
                <a:moveTo>
                  <a:pt x="27" y="55"/>
                </a:moveTo>
                <a:cubicBezTo>
                  <a:pt x="12" y="55"/>
                  <a:pt x="0" y="42"/>
                  <a:pt x="0" y="27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5" y="12"/>
                  <a:pt x="55" y="27"/>
                </a:cubicBezTo>
                <a:cubicBezTo>
                  <a:pt x="55" y="42"/>
                  <a:pt x="42" y="55"/>
                  <a:pt x="27" y="55"/>
                </a:cubicBezTo>
                <a:close/>
                <a:moveTo>
                  <a:pt x="45" y="20"/>
                </a:moveTo>
                <a:cubicBezTo>
                  <a:pt x="42" y="17"/>
                  <a:pt x="42" y="17"/>
                  <a:pt x="42" y="17"/>
                </a:cubicBezTo>
                <a:cubicBezTo>
                  <a:pt x="41" y="16"/>
                  <a:pt x="41" y="16"/>
                  <a:pt x="40" y="16"/>
                </a:cubicBezTo>
                <a:cubicBezTo>
                  <a:pt x="39" y="16"/>
                  <a:pt x="39" y="16"/>
                  <a:pt x="38" y="17"/>
                </a:cubicBezTo>
                <a:cubicBezTo>
                  <a:pt x="24" y="31"/>
                  <a:pt x="24" y="31"/>
                  <a:pt x="24" y="31"/>
                </a:cubicBezTo>
                <a:cubicBezTo>
                  <a:pt x="16" y="23"/>
                  <a:pt x="16" y="23"/>
                  <a:pt x="16" y="23"/>
                </a:cubicBezTo>
                <a:cubicBezTo>
                  <a:pt x="15" y="23"/>
                  <a:pt x="15" y="22"/>
                  <a:pt x="14" y="22"/>
                </a:cubicBezTo>
                <a:cubicBezTo>
                  <a:pt x="14" y="22"/>
                  <a:pt x="13" y="23"/>
                  <a:pt x="13" y="23"/>
                </a:cubicBezTo>
                <a:cubicBezTo>
                  <a:pt x="9" y="26"/>
                  <a:pt x="9" y="26"/>
                  <a:pt x="9" y="26"/>
                </a:cubicBezTo>
                <a:cubicBezTo>
                  <a:pt x="9" y="27"/>
                  <a:pt x="9" y="27"/>
                  <a:pt x="9" y="28"/>
                </a:cubicBezTo>
                <a:cubicBezTo>
                  <a:pt x="9" y="29"/>
                  <a:pt x="9" y="29"/>
                  <a:pt x="9" y="30"/>
                </a:cubicBezTo>
                <a:cubicBezTo>
                  <a:pt x="22" y="43"/>
                  <a:pt x="22" y="43"/>
                  <a:pt x="22" y="43"/>
                </a:cubicBezTo>
                <a:cubicBezTo>
                  <a:pt x="23" y="43"/>
                  <a:pt x="23" y="43"/>
                  <a:pt x="24" y="43"/>
                </a:cubicBezTo>
                <a:cubicBezTo>
                  <a:pt x="25" y="43"/>
                  <a:pt x="25" y="43"/>
                  <a:pt x="26" y="43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23"/>
                  <a:pt x="46" y="22"/>
                  <a:pt x="46" y="22"/>
                </a:cubicBezTo>
                <a:cubicBezTo>
                  <a:pt x="46" y="21"/>
                  <a:pt x="45" y="20"/>
                  <a:pt x="45" y="2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cs typeface="Segoe UI Light" panose="020B0502040204020203" pitchFamily="34" charset="0"/>
            </a:endParaRPr>
          </a:p>
        </p:txBody>
      </p:sp>
      <p:sp>
        <p:nvSpPr>
          <p:cNvPr id="5" name="Freeform 45">
            <a:extLst>
              <a:ext uri="{FF2B5EF4-FFF2-40B4-BE49-F238E27FC236}">
                <a16:creationId xmlns:a16="http://schemas.microsoft.com/office/drawing/2014/main" id="{E4AD82FC-330D-67D2-08FF-7E92013DE24B}"/>
              </a:ext>
            </a:extLst>
          </p:cNvPr>
          <p:cNvSpPr>
            <a:spLocks noEditPoints="1"/>
          </p:cNvSpPr>
          <p:nvPr/>
        </p:nvSpPr>
        <p:spPr bwMode="auto">
          <a:xfrm>
            <a:off x="569221" y="4813927"/>
            <a:ext cx="167082" cy="167082"/>
          </a:xfrm>
          <a:custGeom>
            <a:avLst/>
            <a:gdLst>
              <a:gd name="T0" fmla="*/ 92739 w 55"/>
              <a:gd name="T1" fmla="*/ 188912 h 55"/>
              <a:gd name="T2" fmla="*/ 0 w 55"/>
              <a:gd name="T3" fmla="*/ 92739 h 55"/>
              <a:gd name="T4" fmla="*/ 92739 w 55"/>
              <a:gd name="T5" fmla="*/ 0 h 55"/>
              <a:gd name="T6" fmla="*/ 188912 w 55"/>
              <a:gd name="T7" fmla="*/ 92739 h 55"/>
              <a:gd name="T8" fmla="*/ 92739 w 55"/>
              <a:gd name="T9" fmla="*/ 188912 h 55"/>
              <a:gd name="T10" fmla="*/ 154564 w 55"/>
              <a:gd name="T11" fmla="*/ 68695 h 55"/>
              <a:gd name="T12" fmla="*/ 144260 w 55"/>
              <a:gd name="T13" fmla="*/ 58391 h 55"/>
              <a:gd name="T14" fmla="*/ 137391 w 55"/>
              <a:gd name="T15" fmla="*/ 54956 h 55"/>
              <a:gd name="T16" fmla="*/ 130521 w 55"/>
              <a:gd name="T17" fmla="*/ 58391 h 55"/>
              <a:gd name="T18" fmla="*/ 82434 w 55"/>
              <a:gd name="T19" fmla="*/ 106478 h 55"/>
              <a:gd name="T20" fmla="*/ 54956 w 55"/>
              <a:gd name="T21" fmla="*/ 79000 h 55"/>
              <a:gd name="T22" fmla="*/ 48087 w 55"/>
              <a:gd name="T23" fmla="*/ 75565 h 55"/>
              <a:gd name="T24" fmla="*/ 44652 w 55"/>
              <a:gd name="T25" fmla="*/ 79000 h 55"/>
              <a:gd name="T26" fmla="*/ 30913 w 55"/>
              <a:gd name="T27" fmla="*/ 89304 h 55"/>
              <a:gd name="T28" fmla="*/ 30913 w 55"/>
              <a:gd name="T29" fmla="*/ 96173 h 55"/>
              <a:gd name="T30" fmla="*/ 30913 w 55"/>
              <a:gd name="T31" fmla="*/ 103043 h 55"/>
              <a:gd name="T32" fmla="*/ 75565 w 55"/>
              <a:gd name="T33" fmla="*/ 147695 h 55"/>
              <a:gd name="T34" fmla="*/ 82434 w 55"/>
              <a:gd name="T35" fmla="*/ 147695 h 55"/>
              <a:gd name="T36" fmla="*/ 89304 w 55"/>
              <a:gd name="T37" fmla="*/ 147695 h 55"/>
              <a:gd name="T38" fmla="*/ 154564 w 55"/>
              <a:gd name="T39" fmla="*/ 79000 h 55"/>
              <a:gd name="T40" fmla="*/ 157999 w 55"/>
              <a:gd name="T41" fmla="*/ 75565 h 55"/>
              <a:gd name="T42" fmla="*/ 154564 w 55"/>
              <a:gd name="T43" fmla="*/ 68695 h 55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</a:gdLst>
            <a:ahLst/>
            <a:cxnLst>
              <a:cxn ang="T44">
                <a:pos x="T0" y="T1"/>
              </a:cxn>
              <a:cxn ang="T45">
                <a:pos x="T2" y="T3"/>
              </a:cxn>
              <a:cxn ang="T46">
                <a:pos x="T4" y="T5"/>
              </a:cxn>
              <a:cxn ang="T47">
                <a:pos x="T6" y="T7"/>
              </a:cxn>
              <a:cxn ang="T48">
                <a:pos x="T8" y="T9"/>
              </a:cxn>
              <a:cxn ang="T49">
                <a:pos x="T10" y="T11"/>
              </a:cxn>
              <a:cxn ang="T50">
                <a:pos x="T12" y="T13"/>
              </a:cxn>
              <a:cxn ang="T51">
                <a:pos x="T14" y="T15"/>
              </a:cxn>
              <a:cxn ang="T52">
                <a:pos x="T16" y="T17"/>
              </a:cxn>
              <a:cxn ang="T53">
                <a:pos x="T18" y="T19"/>
              </a:cxn>
              <a:cxn ang="T54">
                <a:pos x="T20" y="T21"/>
              </a:cxn>
              <a:cxn ang="T55">
                <a:pos x="T22" y="T23"/>
              </a:cxn>
              <a:cxn ang="T56">
                <a:pos x="T24" y="T25"/>
              </a:cxn>
              <a:cxn ang="T57">
                <a:pos x="T26" y="T27"/>
              </a:cxn>
              <a:cxn ang="T58">
                <a:pos x="T28" y="T29"/>
              </a:cxn>
              <a:cxn ang="T59">
                <a:pos x="T30" y="T31"/>
              </a:cxn>
              <a:cxn ang="T60">
                <a:pos x="T32" y="T33"/>
              </a:cxn>
              <a:cxn ang="T61">
                <a:pos x="T34" y="T35"/>
              </a:cxn>
              <a:cxn ang="T62">
                <a:pos x="T36" y="T37"/>
              </a:cxn>
              <a:cxn ang="T63">
                <a:pos x="T38" y="T39"/>
              </a:cxn>
              <a:cxn ang="T64">
                <a:pos x="T40" y="T41"/>
              </a:cxn>
              <a:cxn ang="T65">
                <a:pos x="T42" y="T43"/>
              </a:cxn>
            </a:cxnLst>
            <a:rect l="0" t="0" r="r" b="b"/>
            <a:pathLst>
              <a:path w="55" h="55">
                <a:moveTo>
                  <a:pt x="27" y="55"/>
                </a:moveTo>
                <a:cubicBezTo>
                  <a:pt x="12" y="55"/>
                  <a:pt x="0" y="42"/>
                  <a:pt x="0" y="27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5" y="12"/>
                  <a:pt x="55" y="27"/>
                </a:cubicBezTo>
                <a:cubicBezTo>
                  <a:pt x="55" y="42"/>
                  <a:pt x="42" y="55"/>
                  <a:pt x="27" y="55"/>
                </a:cubicBezTo>
                <a:close/>
                <a:moveTo>
                  <a:pt x="45" y="20"/>
                </a:moveTo>
                <a:cubicBezTo>
                  <a:pt x="42" y="17"/>
                  <a:pt x="42" y="17"/>
                  <a:pt x="42" y="17"/>
                </a:cubicBezTo>
                <a:cubicBezTo>
                  <a:pt x="41" y="16"/>
                  <a:pt x="41" y="16"/>
                  <a:pt x="40" y="16"/>
                </a:cubicBezTo>
                <a:cubicBezTo>
                  <a:pt x="39" y="16"/>
                  <a:pt x="39" y="16"/>
                  <a:pt x="38" y="17"/>
                </a:cubicBezTo>
                <a:cubicBezTo>
                  <a:pt x="24" y="31"/>
                  <a:pt x="24" y="31"/>
                  <a:pt x="24" y="31"/>
                </a:cubicBezTo>
                <a:cubicBezTo>
                  <a:pt x="16" y="23"/>
                  <a:pt x="16" y="23"/>
                  <a:pt x="16" y="23"/>
                </a:cubicBezTo>
                <a:cubicBezTo>
                  <a:pt x="15" y="23"/>
                  <a:pt x="15" y="22"/>
                  <a:pt x="14" y="22"/>
                </a:cubicBezTo>
                <a:cubicBezTo>
                  <a:pt x="14" y="22"/>
                  <a:pt x="13" y="23"/>
                  <a:pt x="13" y="23"/>
                </a:cubicBezTo>
                <a:cubicBezTo>
                  <a:pt x="9" y="26"/>
                  <a:pt x="9" y="26"/>
                  <a:pt x="9" y="26"/>
                </a:cubicBezTo>
                <a:cubicBezTo>
                  <a:pt x="9" y="27"/>
                  <a:pt x="9" y="27"/>
                  <a:pt x="9" y="28"/>
                </a:cubicBezTo>
                <a:cubicBezTo>
                  <a:pt x="9" y="29"/>
                  <a:pt x="9" y="29"/>
                  <a:pt x="9" y="30"/>
                </a:cubicBezTo>
                <a:cubicBezTo>
                  <a:pt x="22" y="43"/>
                  <a:pt x="22" y="43"/>
                  <a:pt x="22" y="43"/>
                </a:cubicBezTo>
                <a:cubicBezTo>
                  <a:pt x="23" y="43"/>
                  <a:pt x="23" y="43"/>
                  <a:pt x="24" y="43"/>
                </a:cubicBezTo>
                <a:cubicBezTo>
                  <a:pt x="25" y="43"/>
                  <a:pt x="25" y="43"/>
                  <a:pt x="26" y="43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23"/>
                  <a:pt x="46" y="22"/>
                  <a:pt x="46" y="22"/>
                </a:cubicBezTo>
                <a:cubicBezTo>
                  <a:pt x="46" y="21"/>
                  <a:pt x="45" y="20"/>
                  <a:pt x="45" y="2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cs typeface="Segoe UI Light" panose="020B0502040204020203" pitchFamily="34" charset="0"/>
            </a:endParaRPr>
          </a:p>
        </p:txBody>
      </p:sp>
      <mc:AlternateContent xmlns:mc="http://schemas.openxmlformats.org/markup-compatibility/2006" xmlns:we="http://schemas.microsoft.com/office/webextensions/webextension/2010/11" xmlns:pca="http://schemas.microsoft.com/office/powerpoint/2013/contentapp">
        <mc:Choice Requires="we pca">
          <p:graphicFrame>
            <p:nvGraphicFramePr>
              <p:cNvPr id="6" name="Add-in 5" title="Microsoft Power BI">
                <a:extLst>
                  <a:ext uri="{FF2B5EF4-FFF2-40B4-BE49-F238E27FC236}">
                    <a16:creationId xmlns:a16="http://schemas.microsoft.com/office/drawing/2014/main" id="{DF90FCCF-8B96-BB59-CF4D-65D89348533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98801628"/>
                  </p:ext>
                </p:extLst>
              </p:nvPr>
            </p:nvGraphicFramePr>
            <p:xfrm>
              <a:off x="5385630" y="950843"/>
              <a:ext cx="6140356" cy="4982817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5"/>
              </a:graphicData>
            </a:graphic>
          </p:graphicFrame>
        </mc:Choice>
        <mc:Fallback xmlns="">
          <p:pic>
            <p:nvPicPr>
              <p:cNvPr id="6" name="Add-in 5" title="Microsoft Power BI">
                <a:extLst>
                  <a:ext uri="{FF2B5EF4-FFF2-40B4-BE49-F238E27FC236}">
                    <a16:creationId xmlns:a16="http://schemas.microsoft.com/office/drawing/2014/main" id="{DF90FCCF-8B96-BB59-CF4D-65D89348533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85630" y="950843"/>
                <a:ext cx="6140356" cy="4982817"/>
              </a:xfrm>
              <a:prstGeom prst="rect">
                <a:avLst/>
              </a:prstGeom>
            </p:spPr>
          </p:pic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D67D9721-8E8E-66F8-9A39-F65484DC0B42}"/>
              </a:ext>
            </a:extLst>
          </p:cNvPr>
          <p:cNvSpPr/>
          <p:nvPr/>
        </p:nvSpPr>
        <p:spPr>
          <a:xfrm>
            <a:off x="5283021" y="5562947"/>
            <a:ext cx="6282721" cy="3806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BEFE40F-3036-C69A-E6B2-A3F87F20D9C9}"/>
              </a:ext>
            </a:extLst>
          </p:cNvPr>
          <p:cNvSpPr/>
          <p:nvPr/>
        </p:nvSpPr>
        <p:spPr>
          <a:xfrm>
            <a:off x="11184835" y="954157"/>
            <a:ext cx="314647" cy="45690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956515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75">
            <a:extLst>
              <a:ext uri="{FF2B5EF4-FFF2-40B4-BE49-F238E27FC236}">
                <a16:creationId xmlns:a16="http://schemas.microsoft.com/office/drawing/2014/main" id="{A2AEFC43-53A9-44D8-9D87-6E364C43FA2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56" r="24956"/>
          <a:stretch/>
        </p:blipFill>
        <p:spPr>
          <a:xfrm>
            <a:off x="0" y="0"/>
            <a:ext cx="5157198" cy="6858000"/>
          </a:xfrm>
        </p:spPr>
      </p:pic>
      <p:sp>
        <p:nvSpPr>
          <p:cNvPr id="9" name="Freeform: Shape 8">
            <a:extLst>
              <a:ext uri="{FF2B5EF4-FFF2-40B4-BE49-F238E27FC236}">
                <a16:creationId xmlns:a16="http://schemas.microsoft.com/office/drawing/2014/main" id="{62970713-7098-6872-7815-07FDF5CA26A6}"/>
              </a:ext>
            </a:extLst>
          </p:cNvPr>
          <p:cNvSpPr/>
          <p:nvPr/>
        </p:nvSpPr>
        <p:spPr>
          <a:xfrm flipH="1">
            <a:off x="-11461" y="13251"/>
            <a:ext cx="5201717" cy="6858000"/>
          </a:xfrm>
          <a:custGeom>
            <a:avLst/>
            <a:gdLst>
              <a:gd name="connsiteX0" fmla="*/ 2042573 w 5157486"/>
              <a:gd name="connsiteY0" fmla="*/ 0 h 6858000"/>
              <a:gd name="connsiteX1" fmla="*/ 5157486 w 5157486"/>
              <a:gd name="connsiteY1" fmla="*/ 0 h 6858000"/>
              <a:gd name="connsiteX2" fmla="*/ 5157486 w 5157486"/>
              <a:gd name="connsiteY2" fmla="*/ 6858000 h 6858000"/>
              <a:gd name="connsiteX3" fmla="*/ 2042569 w 5157486"/>
              <a:gd name="connsiteY3" fmla="*/ 6858000 h 6858000"/>
              <a:gd name="connsiteX4" fmla="*/ 2040103 w 5157486"/>
              <a:gd name="connsiteY4" fmla="*/ 6856737 h 6858000"/>
              <a:gd name="connsiteX5" fmla="*/ 0 w 5157486"/>
              <a:gd name="connsiteY5" fmla="*/ 3429001 h 6858000"/>
              <a:gd name="connsiteX6" fmla="*/ 2040103 w 5157486"/>
              <a:gd name="connsiteY6" fmla="*/ 1265 h 6858000"/>
              <a:gd name="connsiteX7" fmla="*/ 2042573 w 5157486"/>
              <a:gd name="connsiteY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157486" h="6858000">
                <a:moveTo>
                  <a:pt x="2042573" y="0"/>
                </a:moveTo>
                <a:lnTo>
                  <a:pt x="5157486" y="0"/>
                </a:lnTo>
                <a:lnTo>
                  <a:pt x="5157486" y="6858000"/>
                </a:lnTo>
                <a:lnTo>
                  <a:pt x="2042569" y="6858000"/>
                </a:lnTo>
                <a:lnTo>
                  <a:pt x="2040103" y="6856737"/>
                </a:lnTo>
                <a:cubicBezTo>
                  <a:pt x="824926" y="6196613"/>
                  <a:pt x="0" y="4909143"/>
                  <a:pt x="0" y="3429001"/>
                </a:cubicBezTo>
                <a:cubicBezTo>
                  <a:pt x="0" y="1948859"/>
                  <a:pt x="824926" y="661388"/>
                  <a:pt x="2040103" y="1265"/>
                </a:cubicBezTo>
                <a:lnTo>
                  <a:pt x="2042573" y="0"/>
                </a:lnTo>
                <a:close/>
              </a:path>
            </a:pathLst>
          </a:custGeom>
          <a:gradFill>
            <a:gsLst>
              <a:gs pos="0">
                <a:schemeClr val="accent3">
                  <a:alpha val="67000"/>
                </a:schemeClr>
              </a:gs>
              <a:gs pos="100000">
                <a:schemeClr val="accent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89A1B794-F1C7-434A-B396-AD57AF8928B6}"/>
              </a:ext>
            </a:extLst>
          </p:cNvPr>
          <p:cNvSpPr/>
          <p:nvPr/>
        </p:nvSpPr>
        <p:spPr>
          <a:xfrm>
            <a:off x="5230013" y="769185"/>
            <a:ext cx="6408545" cy="5319630"/>
          </a:xfrm>
          <a:prstGeom prst="roundRect">
            <a:avLst>
              <a:gd name="adj" fmla="val 1834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1270000" dist="38100" dir="5400000" algn="t" rotWithShape="0">
              <a:prstClr val="black">
                <a:alpha val="15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5400" kern="0">
              <a:solidFill>
                <a:prstClr val="black">
                  <a:lumMod val="65000"/>
                  <a:lumOff val="35000"/>
                </a:prstClr>
              </a:solidFill>
              <a:latin typeface="Orbitron Black"/>
            </a:endParaRPr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FE5FDAB1-0DDC-4EA9-B625-076A8DA3E56F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10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0489" y="241234"/>
            <a:ext cx="676774" cy="235082"/>
          </a:xfrm>
          <a:prstGeom prst="rect">
            <a:avLst/>
          </a:prstGeom>
        </p:spPr>
      </p:pic>
      <p:grpSp>
        <p:nvGrpSpPr>
          <p:cNvPr id="71" name="Group 70">
            <a:extLst>
              <a:ext uri="{FF2B5EF4-FFF2-40B4-BE49-F238E27FC236}">
                <a16:creationId xmlns:a16="http://schemas.microsoft.com/office/drawing/2014/main" id="{5F98B1F9-8CB0-42E0-8C30-F2B47816BF29}"/>
              </a:ext>
            </a:extLst>
          </p:cNvPr>
          <p:cNvGrpSpPr/>
          <p:nvPr/>
        </p:nvGrpSpPr>
        <p:grpSpPr>
          <a:xfrm>
            <a:off x="-1197127" y="727870"/>
            <a:ext cx="6861063" cy="5888896"/>
            <a:chOff x="498026" y="2470382"/>
            <a:chExt cx="5234537" cy="4288288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00E343A6-035A-46A4-ACFE-66A4E1F6D368}"/>
                </a:ext>
              </a:extLst>
            </p:cNvPr>
            <p:cNvSpPr txBox="1"/>
            <p:nvPr/>
          </p:nvSpPr>
          <p:spPr>
            <a:xfrm>
              <a:off x="620713" y="2470382"/>
              <a:ext cx="4918624" cy="2050318"/>
            </a:xfrm>
            <a:prstGeom prst="ellipse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rbitron Black"/>
                  <a:ea typeface="黑体"/>
                  <a:cs typeface="+mn-cs"/>
                </a:rPr>
                <a:t>Distribution of Pickup Point CITY based on Hour of the Day</a:t>
              </a: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63701AE5-7F97-467F-AACD-A2D8BF433819}"/>
                </a:ext>
              </a:extLst>
            </p:cNvPr>
            <p:cNvSpPr/>
            <p:nvPr/>
          </p:nvSpPr>
          <p:spPr>
            <a:xfrm>
              <a:off x="498026" y="3544070"/>
              <a:ext cx="5234537" cy="3214600"/>
            </a:xfrm>
            <a:prstGeom prst="ellipse">
              <a:avLst/>
            </a:prstGeom>
          </p:spPr>
          <p:txBody>
            <a:bodyPr wrap="square">
              <a:spAutoFit/>
            </a:bodyPr>
            <a:lstStyle/>
            <a:p>
              <a:pPr lvl="1"/>
              <a:r>
                <a:rPr lang="en-US" sz="2000" dirty="0">
                  <a:solidFill>
                    <a:srgbClr val="D1D5DB"/>
                  </a:solidFill>
                  <a:latin typeface="Söhne"/>
                </a:rPr>
                <a:t>Peak demand for rides occurs during the morning commute around 8-9 AM.</a:t>
              </a:r>
            </a:p>
            <a:p>
              <a:pPr lvl="1"/>
              <a:r>
                <a:rPr lang="en-US" sz="2000" dirty="0">
                  <a:solidFill>
                    <a:srgbClr val="D1D5DB"/>
                  </a:solidFill>
                  <a:latin typeface="Söhne"/>
                </a:rPr>
                <a:t>Peak demand for rides occurs during the morning commute around 8-9 AM.</a:t>
              </a:r>
            </a:p>
            <a:p>
              <a:pPr lvl="1"/>
              <a:r>
                <a:rPr lang="en-US" sz="2000" dirty="0">
                  <a:solidFill>
                    <a:srgbClr val="D1D5DB"/>
                  </a:solidFill>
                  <a:latin typeface="Söhne"/>
                </a:rPr>
                <a:t>Another surge in demand is observed during the evening commute and post-work hours</a:t>
              </a:r>
            </a:p>
          </p:txBody>
        </p:sp>
      </p:grpSp>
      <p:sp>
        <p:nvSpPr>
          <p:cNvPr id="10" name="Freeform 45">
            <a:extLst>
              <a:ext uri="{FF2B5EF4-FFF2-40B4-BE49-F238E27FC236}">
                <a16:creationId xmlns:a16="http://schemas.microsoft.com/office/drawing/2014/main" id="{142918AE-E9DB-B3D0-FB8C-772996B87DD8}"/>
              </a:ext>
            </a:extLst>
          </p:cNvPr>
          <p:cNvSpPr>
            <a:spLocks noEditPoints="1"/>
          </p:cNvSpPr>
          <p:nvPr/>
        </p:nvSpPr>
        <p:spPr bwMode="auto">
          <a:xfrm>
            <a:off x="119369" y="2936673"/>
            <a:ext cx="161120" cy="167082"/>
          </a:xfrm>
          <a:custGeom>
            <a:avLst/>
            <a:gdLst>
              <a:gd name="T0" fmla="*/ 92739 w 55"/>
              <a:gd name="T1" fmla="*/ 188912 h 55"/>
              <a:gd name="T2" fmla="*/ 0 w 55"/>
              <a:gd name="T3" fmla="*/ 92739 h 55"/>
              <a:gd name="T4" fmla="*/ 92739 w 55"/>
              <a:gd name="T5" fmla="*/ 0 h 55"/>
              <a:gd name="T6" fmla="*/ 188912 w 55"/>
              <a:gd name="T7" fmla="*/ 92739 h 55"/>
              <a:gd name="T8" fmla="*/ 92739 w 55"/>
              <a:gd name="T9" fmla="*/ 188912 h 55"/>
              <a:gd name="T10" fmla="*/ 154564 w 55"/>
              <a:gd name="T11" fmla="*/ 68695 h 55"/>
              <a:gd name="T12" fmla="*/ 144260 w 55"/>
              <a:gd name="T13" fmla="*/ 58391 h 55"/>
              <a:gd name="T14" fmla="*/ 137391 w 55"/>
              <a:gd name="T15" fmla="*/ 54956 h 55"/>
              <a:gd name="T16" fmla="*/ 130521 w 55"/>
              <a:gd name="T17" fmla="*/ 58391 h 55"/>
              <a:gd name="T18" fmla="*/ 82434 w 55"/>
              <a:gd name="T19" fmla="*/ 106478 h 55"/>
              <a:gd name="T20" fmla="*/ 54956 w 55"/>
              <a:gd name="T21" fmla="*/ 79000 h 55"/>
              <a:gd name="T22" fmla="*/ 48087 w 55"/>
              <a:gd name="T23" fmla="*/ 75565 h 55"/>
              <a:gd name="T24" fmla="*/ 44652 w 55"/>
              <a:gd name="T25" fmla="*/ 79000 h 55"/>
              <a:gd name="T26" fmla="*/ 30913 w 55"/>
              <a:gd name="T27" fmla="*/ 89304 h 55"/>
              <a:gd name="T28" fmla="*/ 30913 w 55"/>
              <a:gd name="T29" fmla="*/ 96173 h 55"/>
              <a:gd name="T30" fmla="*/ 30913 w 55"/>
              <a:gd name="T31" fmla="*/ 103043 h 55"/>
              <a:gd name="T32" fmla="*/ 75565 w 55"/>
              <a:gd name="T33" fmla="*/ 147695 h 55"/>
              <a:gd name="T34" fmla="*/ 82434 w 55"/>
              <a:gd name="T35" fmla="*/ 147695 h 55"/>
              <a:gd name="T36" fmla="*/ 89304 w 55"/>
              <a:gd name="T37" fmla="*/ 147695 h 55"/>
              <a:gd name="T38" fmla="*/ 154564 w 55"/>
              <a:gd name="T39" fmla="*/ 79000 h 55"/>
              <a:gd name="T40" fmla="*/ 157999 w 55"/>
              <a:gd name="T41" fmla="*/ 75565 h 55"/>
              <a:gd name="T42" fmla="*/ 154564 w 55"/>
              <a:gd name="T43" fmla="*/ 68695 h 55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</a:gdLst>
            <a:ahLst/>
            <a:cxnLst>
              <a:cxn ang="T44">
                <a:pos x="T0" y="T1"/>
              </a:cxn>
              <a:cxn ang="T45">
                <a:pos x="T2" y="T3"/>
              </a:cxn>
              <a:cxn ang="T46">
                <a:pos x="T4" y="T5"/>
              </a:cxn>
              <a:cxn ang="T47">
                <a:pos x="T6" y="T7"/>
              </a:cxn>
              <a:cxn ang="T48">
                <a:pos x="T8" y="T9"/>
              </a:cxn>
              <a:cxn ang="T49">
                <a:pos x="T10" y="T11"/>
              </a:cxn>
              <a:cxn ang="T50">
                <a:pos x="T12" y="T13"/>
              </a:cxn>
              <a:cxn ang="T51">
                <a:pos x="T14" y="T15"/>
              </a:cxn>
              <a:cxn ang="T52">
                <a:pos x="T16" y="T17"/>
              </a:cxn>
              <a:cxn ang="T53">
                <a:pos x="T18" y="T19"/>
              </a:cxn>
              <a:cxn ang="T54">
                <a:pos x="T20" y="T21"/>
              </a:cxn>
              <a:cxn ang="T55">
                <a:pos x="T22" y="T23"/>
              </a:cxn>
              <a:cxn ang="T56">
                <a:pos x="T24" y="T25"/>
              </a:cxn>
              <a:cxn ang="T57">
                <a:pos x="T26" y="T27"/>
              </a:cxn>
              <a:cxn ang="T58">
                <a:pos x="T28" y="T29"/>
              </a:cxn>
              <a:cxn ang="T59">
                <a:pos x="T30" y="T31"/>
              </a:cxn>
              <a:cxn ang="T60">
                <a:pos x="T32" y="T33"/>
              </a:cxn>
              <a:cxn ang="T61">
                <a:pos x="T34" y="T35"/>
              </a:cxn>
              <a:cxn ang="T62">
                <a:pos x="T36" y="T37"/>
              </a:cxn>
              <a:cxn ang="T63">
                <a:pos x="T38" y="T39"/>
              </a:cxn>
              <a:cxn ang="T64">
                <a:pos x="T40" y="T41"/>
              </a:cxn>
              <a:cxn ang="T65">
                <a:pos x="T42" y="T43"/>
              </a:cxn>
            </a:cxnLst>
            <a:rect l="0" t="0" r="r" b="b"/>
            <a:pathLst>
              <a:path w="55" h="55">
                <a:moveTo>
                  <a:pt x="27" y="55"/>
                </a:moveTo>
                <a:cubicBezTo>
                  <a:pt x="12" y="55"/>
                  <a:pt x="0" y="42"/>
                  <a:pt x="0" y="27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5" y="12"/>
                  <a:pt x="55" y="27"/>
                </a:cubicBezTo>
                <a:cubicBezTo>
                  <a:pt x="55" y="42"/>
                  <a:pt x="42" y="55"/>
                  <a:pt x="27" y="55"/>
                </a:cubicBezTo>
                <a:close/>
                <a:moveTo>
                  <a:pt x="45" y="20"/>
                </a:moveTo>
                <a:cubicBezTo>
                  <a:pt x="42" y="17"/>
                  <a:pt x="42" y="17"/>
                  <a:pt x="42" y="17"/>
                </a:cubicBezTo>
                <a:cubicBezTo>
                  <a:pt x="41" y="16"/>
                  <a:pt x="41" y="16"/>
                  <a:pt x="40" y="16"/>
                </a:cubicBezTo>
                <a:cubicBezTo>
                  <a:pt x="39" y="16"/>
                  <a:pt x="39" y="16"/>
                  <a:pt x="38" y="17"/>
                </a:cubicBezTo>
                <a:cubicBezTo>
                  <a:pt x="24" y="31"/>
                  <a:pt x="24" y="31"/>
                  <a:pt x="24" y="31"/>
                </a:cubicBezTo>
                <a:cubicBezTo>
                  <a:pt x="16" y="23"/>
                  <a:pt x="16" y="23"/>
                  <a:pt x="16" y="23"/>
                </a:cubicBezTo>
                <a:cubicBezTo>
                  <a:pt x="15" y="23"/>
                  <a:pt x="15" y="22"/>
                  <a:pt x="14" y="22"/>
                </a:cubicBezTo>
                <a:cubicBezTo>
                  <a:pt x="14" y="22"/>
                  <a:pt x="13" y="23"/>
                  <a:pt x="13" y="23"/>
                </a:cubicBezTo>
                <a:cubicBezTo>
                  <a:pt x="9" y="26"/>
                  <a:pt x="9" y="26"/>
                  <a:pt x="9" y="26"/>
                </a:cubicBezTo>
                <a:cubicBezTo>
                  <a:pt x="9" y="27"/>
                  <a:pt x="9" y="27"/>
                  <a:pt x="9" y="28"/>
                </a:cubicBezTo>
                <a:cubicBezTo>
                  <a:pt x="9" y="29"/>
                  <a:pt x="9" y="29"/>
                  <a:pt x="9" y="30"/>
                </a:cubicBezTo>
                <a:cubicBezTo>
                  <a:pt x="22" y="43"/>
                  <a:pt x="22" y="43"/>
                  <a:pt x="22" y="43"/>
                </a:cubicBezTo>
                <a:cubicBezTo>
                  <a:pt x="23" y="43"/>
                  <a:pt x="23" y="43"/>
                  <a:pt x="24" y="43"/>
                </a:cubicBezTo>
                <a:cubicBezTo>
                  <a:pt x="25" y="43"/>
                  <a:pt x="25" y="43"/>
                  <a:pt x="26" y="43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23"/>
                  <a:pt x="46" y="22"/>
                  <a:pt x="46" y="22"/>
                </a:cubicBezTo>
                <a:cubicBezTo>
                  <a:pt x="46" y="21"/>
                  <a:pt x="45" y="20"/>
                  <a:pt x="45" y="2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cs typeface="Segoe UI Light" panose="020B0502040204020203" pitchFamily="34" charset="0"/>
            </a:endParaRPr>
          </a:p>
        </p:txBody>
      </p:sp>
      <p:sp>
        <p:nvSpPr>
          <p:cNvPr id="11" name="Freeform 45">
            <a:extLst>
              <a:ext uri="{FF2B5EF4-FFF2-40B4-BE49-F238E27FC236}">
                <a16:creationId xmlns:a16="http://schemas.microsoft.com/office/drawing/2014/main" id="{44C1012F-8BC1-B325-F734-8D564D3FBAD9}"/>
              </a:ext>
            </a:extLst>
          </p:cNvPr>
          <p:cNvSpPr>
            <a:spLocks noEditPoints="1"/>
          </p:cNvSpPr>
          <p:nvPr/>
        </p:nvSpPr>
        <p:spPr bwMode="auto">
          <a:xfrm>
            <a:off x="119369" y="4192939"/>
            <a:ext cx="161120" cy="167082"/>
          </a:xfrm>
          <a:custGeom>
            <a:avLst/>
            <a:gdLst>
              <a:gd name="T0" fmla="*/ 92739 w 55"/>
              <a:gd name="T1" fmla="*/ 188912 h 55"/>
              <a:gd name="T2" fmla="*/ 0 w 55"/>
              <a:gd name="T3" fmla="*/ 92739 h 55"/>
              <a:gd name="T4" fmla="*/ 92739 w 55"/>
              <a:gd name="T5" fmla="*/ 0 h 55"/>
              <a:gd name="T6" fmla="*/ 188912 w 55"/>
              <a:gd name="T7" fmla="*/ 92739 h 55"/>
              <a:gd name="T8" fmla="*/ 92739 w 55"/>
              <a:gd name="T9" fmla="*/ 188912 h 55"/>
              <a:gd name="T10" fmla="*/ 154564 w 55"/>
              <a:gd name="T11" fmla="*/ 68695 h 55"/>
              <a:gd name="T12" fmla="*/ 144260 w 55"/>
              <a:gd name="T13" fmla="*/ 58391 h 55"/>
              <a:gd name="T14" fmla="*/ 137391 w 55"/>
              <a:gd name="T15" fmla="*/ 54956 h 55"/>
              <a:gd name="T16" fmla="*/ 130521 w 55"/>
              <a:gd name="T17" fmla="*/ 58391 h 55"/>
              <a:gd name="T18" fmla="*/ 82434 w 55"/>
              <a:gd name="T19" fmla="*/ 106478 h 55"/>
              <a:gd name="T20" fmla="*/ 54956 w 55"/>
              <a:gd name="T21" fmla="*/ 79000 h 55"/>
              <a:gd name="T22" fmla="*/ 48087 w 55"/>
              <a:gd name="T23" fmla="*/ 75565 h 55"/>
              <a:gd name="T24" fmla="*/ 44652 w 55"/>
              <a:gd name="T25" fmla="*/ 79000 h 55"/>
              <a:gd name="T26" fmla="*/ 30913 w 55"/>
              <a:gd name="T27" fmla="*/ 89304 h 55"/>
              <a:gd name="T28" fmla="*/ 30913 w 55"/>
              <a:gd name="T29" fmla="*/ 96173 h 55"/>
              <a:gd name="T30" fmla="*/ 30913 w 55"/>
              <a:gd name="T31" fmla="*/ 103043 h 55"/>
              <a:gd name="T32" fmla="*/ 75565 w 55"/>
              <a:gd name="T33" fmla="*/ 147695 h 55"/>
              <a:gd name="T34" fmla="*/ 82434 w 55"/>
              <a:gd name="T35" fmla="*/ 147695 h 55"/>
              <a:gd name="T36" fmla="*/ 89304 w 55"/>
              <a:gd name="T37" fmla="*/ 147695 h 55"/>
              <a:gd name="T38" fmla="*/ 154564 w 55"/>
              <a:gd name="T39" fmla="*/ 79000 h 55"/>
              <a:gd name="T40" fmla="*/ 157999 w 55"/>
              <a:gd name="T41" fmla="*/ 75565 h 55"/>
              <a:gd name="T42" fmla="*/ 154564 w 55"/>
              <a:gd name="T43" fmla="*/ 68695 h 55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</a:gdLst>
            <a:ahLst/>
            <a:cxnLst>
              <a:cxn ang="T44">
                <a:pos x="T0" y="T1"/>
              </a:cxn>
              <a:cxn ang="T45">
                <a:pos x="T2" y="T3"/>
              </a:cxn>
              <a:cxn ang="T46">
                <a:pos x="T4" y="T5"/>
              </a:cxn>
              <a:cxn ang="T47">
                <a:pos x="T6" y="T7"/>
              </a:cxn>
              <a:cxn ang="T48">
                <a:pos x="T8" y="T9"/>
              </a:cxn>
              <a:cxn ang="T49">
                <a:pos x="T10" y="T11"/>
              </a:cxn>
              <a:cxn ang="T50">
                <a:pos x="T12" y="T13"/>
              </a:cxn>
              <a:cxn ang="T51">
                <a:pos x="T14" y="T15"/>
              </a:cxn>
              <a:cxn ang="T52">
                <a:pos x="T16" y="T17"/>
              </a:cxn>
              <a:cxn ang="T53">
                <a:pos x="T18" y="T19"/>
              </a:cxn>
              <a:cxn ang="T54">
                <a:pos x="T20" y="T21"/>
              </a:cxn>
              <a:cxn ang="T55">
                <a:pos x="T22" y="T23"/>
              </a:cxn>
              <a:cxn ang="T56">
                <a:pos x="T24" y="T25"/>
              </a:cxn>
              <a:cxn ang="T57">
                <a:pos x="T26" y="T27"/>
              </a:cxn>
              <a:cxn ang="T58">
                <a:pos x="T28" y="T29"/>
              </a:cxn>
              <a:cxn ang="T59">
                <a:pos x="T30" y="T31"/>
              </a:cxn>
              <a:cxn ang="T60">
                <a:pos x="T32" y="T33"/>
              </a:cxn>
              <a:cxn ang="T61">
                <a:pos x="T34" y="T35"/>
              </a:cxn>
              <a:cxn ang="T62">
                <a:pos x="T36" y="T37"/>
              </a:cxn>
              <a:cxn ang="T63">
                <a:pos x="T38" y="T39"/>
              </a:cxn>
              <a:cxn ang="T64">
                <a:pos x="T40" y="T41"/>
              </a:cxn>
              <a:cxn ang="T65">
                <a:pos x="T42" y="T43"/>
              </a:cxn>
            </a:cxnLst>
            <a:rect l="0" t="0" r="r" b="b"/>
            <a:pathLst>
              <a:path w="55" h="55">
                <a:moveTo>
                  <a:pt x="27" y="55"/>
                </a:moveTo>
                <a:cubicBezTo>
                  <a:pt x="12" y="55"/>
                  <a:pt x="0" y="42"/>
                  <a:pt x="0" y="27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5" y="12"/>
                  <a:pt x="55" y="27"/>
                </a:cubicBezTo>
                <a:cubicBezTo>
                  <a:pt x="55" y="42"/>
                  <a:pt x="42" y="55"/>
                  <a:pt x="27" y="55"/>
                </a:cubicBezTo>
                <a:close/>
                <a:moveTo>
                  <a:pt x="45" y="20"/>
                </a:moveTo>
                <a:cubicBezTo>
                  <a:pt x="42" y="17"/>
                  <a:pt x="42" y="17"/>
                  <a:pt x="42" y="17"/>
                </a:cubicBezTo>
                <a:cubicBezTo>
                  <a:pt x="41" y="16"/>
                  <a:pt x="41" y="16"/>
                  <a:pt x="40" y="16"/>
                </a:cubicBezTo>
                <a:cubicBezTo>
                  <a:pt x="39" y="16"/>
                  <a:pt x="39" y="16"/>
                  <a:pt x="38" y="17"/>
                </a:cubicBezTo>
                <a:cubicBezTo>
                  <a:pt x="24" y="31"/>
                  <a:pt x="24" y="31"/>
                  <a:pt x="24" y="31"/>
                </a:cubicBezTo>
                <a:cubicBezTo>
                  <a:pt x="16" y="23"/>
                  <a:pt x="16" y="23"/>
                  <a:pt x="16" y="23"/>
                </a:cubicBezTo>
                <a:cubicBezTo>
                  <a:pt x="15" y="23"/>
                  <a:pt x="15" y="22"/>
                  <a:pt x="14" y="22"/>
                </a:cubicBezTo>
                <a:cubicBezTo>
                  <a:pt x="14" y="22"/>
                  <a:pt x="13" y="23"/>
                  <a:pt x="13" y="23"/>
                </a:cubicBezTo>
                <a:cubicBezTo>
                  <a:pt x="9" y="26"/>
                  <a:pt x="9" y="26"/>
                  <a:pt x="9" y="26"/>
                </a:cubicBezTo>
                <a:cubicBezTo>
                  <a:pt x="9" y="27"/>
                  <a:pt x="9" y="27"/>
                  <a:pt x="9" y="28"/>
                </a:cubicBezTo>
                <a:cubicBezTo>
                  <a:pt x="9" y="29"/>
                  <a:pt x="9" y="29"/>
                  <a:pt x="9" y="30"/>
                </a:cubicBezTo>
                <a:cubicBezTo>
                  <a:pt x="22" y="43"/>
                  <a:pt x="22" y="43"/>
                  <a:pt x="22" y="43"/>
                </a:cubicBezTo>
                <a:cubicBezTo>
                  <a:pt x="23" y="43"/>
                  <a:pt x="23" y="43"/>
                  <a:pt x="24" y="43"/>
                </a:cubicBezTo>
                <a:cubicBezTo>
                  <a:pt x="25" y="43"/>
                  <a:pt x="25" y="43"/>
                  <a:pt x="26" y="43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23"/>
                  <a:pt x="46" y="22"/>
                  <a:pt x="46" y="22"/>
                </a:cubicBezTo>
                <a:cubicBezTo>
                  <a:pt x="46" y="21"/>
                  <a:pt x="45" y="20"/>
                  <a:pt x="45" y="2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cs typeface="Segoe UI Light" panose="020B0502040204020203" pitchFamily="34" charset="0"/>
            </a:endParaRPr>
          </a:p>
        </p:txBody>
      </p:sp>
      <p:sp>
        <p:nvSpPr>
          <p:cNvPr id="13" name="Freeform 45">
            <a:extLst>
              <a:ext uri="{FF2B5EF4-FFF2-40B4-BE49-F238E27FC236}">
                <a16:creationId xmlns:a16="http://schemas.microsoft.com/office/drawing/2014/main" id="{EDDF06E9-9967-014B-8DFA-10883F928E42}"/>
              </a:ext>
            </a:extLst>
          </p:cNvPr>
          <p:cNvSpPr>
            <a:spLocks noEditPoints="1"/>
          </p:cNvSpPr>
          <p:nvPr/>
        </p:nvSpPr>
        <p:spPr bwMode="auto">
          <a:xfrm>
            <a:off x="119369" y="3578996"/>
            <a:ext cx="161120" cy="167082"/>
          </a:xfrm>
          <a:custGeom>
            <a:avLst/>
            <a:gdLst>
              <a:gd name="T0" fmla="*/ 92739 w 55"/>
              <a:gd name="T1" fmla="*/ 188912 h 55"/>
              <a:gd name="T2" fmla="*/ 0 w 55"/>
              <a:gd name="T3" fmla="*/ 92739 h 55"/>
              <a:gd name="T4" fmla="*/ 92739 w 55"/>
              <a:gd name="T5" fmla="*/ 0 h 55"/>
              <a:gd name="T6" fmla="*/ 188912 w 55"/>
              <a:gd name="T7" fmla="*/ 92739 h 55"/>
              <a:gd name="T8" fmla="*/ 92739 w 55"/>
              <a:gd name="T9" fmla="*/ 188912 h 55"/>
              <a:gd name="T10" fmla="*/ 154564 w 55"/>
              <a:gd name="T11" fmla="*/ 68695 h 55"/>
              <a:gd name="T12" fmla="*/ 144260 w 55"/>
              <a:gd name="T13" fmla="*/ 58391 h 55"/>
              <a:gd name="T14" fmla="*/ 137391 w 55"/>
              <a:gd name="T15" fmla="*/ 54956 h 55"/>
              <a:gd name="T16" fmla="*/ 130521 w 55"/>
              <a:gd name="T17" fmla="*/ 58391 h 55"/>
              <a:gd name="T18" fmla="*/ 82434 w 55"/>
              <a:gd name="T19" fmla="*/ 106478 h 55"/>
              <a:gd name="T20" fmla="*/ 54956 w 55"/>
              <a:gd name="T21" fmla="*/ 79000 h 55"/>
              <a:gd name="T22" fmla="*/ 48087 w 55"/>
              <a:gd name="T23" fmla="*/ 75565 h 55"/>
              <a:gd name="T24" fmla="*/ 44652 w 55"/>
              <a:gd name="T25" fmla="*/ 79000 h 55"/>
              <a:gd name="T26" fmla="*/ 30913 w 55"/>
              <a:gd name="T27" fmla="*/ 89304 h 55"/>
              <a:gd name="T28" fmla="*/ 30913 w 55"/>
              <a:gd name="T29" fmla="*/ 96173 h 55"/>
              <a:gd name="T30" fmla="*/ 30913 w 55"/>
              <a:gd name="T31" fmla="*/ 103043 h 55"/>
              <a:gd name="T32" fmla="*/ 75565 w 55"/>
              <a:gd name="T33" fmla="*/ 147695 h 55"/>
              <a:gd name="T34" fmla="*/ 82434 w 55"/>
              <a:gd name="T35" fmla="*/ 147695 h 55"/>
              <a:gd name="T36" fmla="*/ 89304 w 55"/>
              <a:gd name="T37" fmla="*/ 147695 h 55"/>
              <a:gd name="T38" fmla="*/ 154564 w 55"/>
              <a:gd name="T39" fmla="*/ 79000 h 55"/>
              <a:gd name="T40" fmla="*/ 157999 w 55"/>
              <a:gd name="T41" fmla="*/ 75565 h 55"/>
              <a:gd name="T42" fmla="*/ 154564 w 55"/>
              <a:gd name="T43" fmla="*/ 68695 h 55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</a:gdLst>
            <a:ahLst/>
            <a:cxnLst>
              <a:cxn ang="T44">
                <a:pos x="T0" y="T1"/>
              </a:cxn>
              <a:cxn ang="T45">
                <a:pos x="T2" y="T3"/>
              </a:cxn>
              <a:cxn ang="T46">
                <a:pos x="T4" y="T5"/>
              </a:cxn>
              <a:cxn ang="T47">
                <a:pos x="T6" y="T7"/>
              </a:cxn>
              <a:cxn ang="T48">
                <a:pos x="T8" y="T9"/>
              </a:cxn>
              <a:cxn ang="T49">
                <a:pos x="T10" y="T11"/>
              </a:cxn>
              <a:cxn ang="T50">
                <a:pos x="T12" y="T13"/>
              </a:cxn>
              <a:cxn ang="T51">
                <a:pos x="T14" y="T15"/>
              </a:cxn>
              <a:cxn ang="T52">
                <a:pos x="T16" y="T17"/>
              </a:cxn>
              <a:cxn ang="T53">
                <a:pos x="T18" y="T19"/>
              </a:cxn>
              <a:cxn ang="T54">
                <a:pos x="T20" y="T21"/>
              </a:cxn>
              <a:cxn ang="T55">
                <a:pos x="T22" y="T23"/>
              </a:cxn>
              <a:cxn ang="T56">
                <a:pos x="T24" y="T25"/>
              </a:cxn>
              <a:cxn ang="T57">
                <a:pos x="T26" y="T27"/>
              </a:cxn>
              <a:cxn ang="T58">
                <a:pos x="T28" y="T29"/>
              </a:cxn>
              <a:cxn ang="T59">
                <a:pos x="T30" y="T31"/>
              </a:cxn>
              <a:cxn ang="T60">
                <a:pos x="T32" y="T33"/>
              </a:cxn>
              <a:cxn ang="T61">
                <a:pos x="T34" y="T35"/>
              </a:cxn>
              <a:cxn ang="T62">
                <a:pos x="T36" y="T37"/>
              </a:cxn>
              <a:cxn ang="T63">
                <a:pos x="T38" y="T39"/>
              </a:cxn>
              <a:cxn ang="T64">
                <a:pos x="T40" y="T41"/>
              </a:cxn>
              <a:cxn ang="T65">
                <a:pos x="T42" y="T43"/>
              </a:cxn>
            </a:cxnLst>
            <a:rect l="0" t="0" r="r" b="b"/>
            <a:pathLst>
              <a:path w="55" h="55">
                <a:moveTo>
                  <a:pt x="27" y="55"/>
                </a:moveTo>
                <a:cubicBezTo>
                  <a:pt x="12" y="55"/>
                  <a:pt x="0" y="42"/>
                  <a:pt x="0" y="27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5" y="12"/>
                  <a:pt x="55" y="27"/>
                </a:cubicBezTo>
                <a:cubicBezTo>
                  <a:pt x="55" y="42"/>
                  <a:pt x="42" y="55"/>
                  <a:pt x="27" y="55"/>
                </a:cubicBezTo>
                <a:close/>
                <a:moveTo>
                  <a:pt x="45" y="20"/>
                </a:moveTo>
                <a:cubicBezTo>
                  <a:pt x="42" y="17"/>
                  <a:pt x="42" y="17"/>
                  <a:pt x="42" y="17"/>
                </a:cubicBezTo>
                <a:cubicBezTo>
                  <a:pt x="41" y="16"/>
                  <a:pt x="41" y="16"/>
                  <a:pt x="40" y="16"/>
                </a:cubicBezTo>
                <a:cubicBezTo>
                  <a:pt x="39" y="16"/>
                  <a:pt x="39" y="16"/>
                  <a:pt x="38" y="17"/>
                </a:cubicBezTo>
                <a:cubicBezTo>
                  <a:pt x="24" y="31"/>
                  <a:pt x="24" y="31"/>
                  <a:pt x="24" y="31"/>
                </a:cubicBezTo>
                <a:cubicBezTo>
                  <a:pt x="16" y="23"/>
                  <a:pt x="16" y="23"/>
                  <a:pt x="16" y="23"/>
                </a:cubicBezTo>
                <a:cubicBezTo>
                  <a:pt x="15" y="23"/>
                  <a:pt x="15" y="22"/>
                  <a:pt x="14" y="22"/>
                </a:cubicBezTo>
                <a:cubicBezTo>
                  <a:pt x="14" y="22"/>
                  <a:pt x="13" y="23"/>
                  <a:pt x="13" y="23"/>
                </a:cubicBezTo>
                <a:cubicBezTo>
                  <a:pt x="9" y="26"/>
                  <a:pt x="9" y="26"/>
                  <a:pt x="9" y="26"/>
                </a:cubicBezTo>
                <a:cubicBezTo>
                  <a:pt x="9" y="27"/>
                  <a:pt x="9" y="27"/>
                  <a:pt x="9" y="28"/>
                </a:cubicBezTo>
                <a:cubicBezTo>
                  <a:pt x="9" y="29"/>
                  <a:pt x="9" y="29"/>
                  <a:pt x="9" y="30"/>
                </a:cubicBezTo>
                <a:cubicBezTo>
                  <a:pt x="22" y="43"/>
                  <a:pt x="22" y="43"/>
                  <a:pt x="22" y="43"/>
                </a:cubicBezTo>
                <a:cubicBezTo>
                  <a:pt x="23" y="43"/>
                  <a:pt x="23" y="43"/>
                  <a:pt x="24" y="43"/>
                </a:cubicBezTo>
                <a:cubicBezTo>
                  <a:pt x="25" y="43"/>
                  <a:pt x="25" y="43"/>
                  <a:pt x="26" y="43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23"/>
                  <a:pt x="46" y="22"/>
                  <a:pt x="46" y="22"/>
                </a:cubicBezTo>
                <a:cubicBezTo>
                  <a:pt x="46" y="21"/>
                  <a:pt x="45" y="20"/>
                  <a:pt x="45" y="2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cs typeface="Segoe UI Light" panose="020B0502040204020203" pitchFamily="34" charset="0"/>
            </a:endParaRPr>
          </a:p>
        </p:txBody>
      </p:sp>
      <p:sp>
        <p:nvSpPr>
          <p:cNvPr id="14" name="Rectangle 1">
            <a:extLst>
              <a:ext uri="{FF2B5EF4-FFF2-40B4-BE49-F238E27FC236}">
                <a16:creationId xmlns:a16="http://schemas.microsoft.com/office/drawing/2014/main" id="{ED89E19A-0B99-19F9-BFD9-09651CB489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58277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öhn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This period of lower demand can be considered a "daytime lull" for airport pickups, indicating a potential opportunity for drivers to focus on other areas or tasks during this time.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we="http://schemas.microsoft.com/office/webextensions/webextension/2010/11" xmlns:pca="http://schemas.microsoft.com/office/powerpoint/2013/contentapp">
        <mc:Choice Requires="we pca">
          <p:graphicFrame>
            <p:nvGraphicFramePr>
              <p:cNvPr id="4" name="Add-in 3" title="Microsoft Power BI">
                <a:extLst>
                  <a:ext uri="{FF2B5EF4-FFF2-40B4-BE49-F238E27FC236}">
                    <a16:creationId xmlns:a16="http://schemas.microsoft.com/office/drawing/2014/main" id="{7F4643B8-1717-119E-42A3-EBF0B0F4705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67341445"/>
                  </p:ext>
                </p:extLst>
              </p:nvPr>
            </p:nvGraphicFramePr>
            <p:xfrm>
              <a:off x="5410671" y="921220"/>
              <a:ext cx="6076171" cy="5042062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5"/>
              </a:graphicData>
            </a:graphic>
          </p:graphicFrame>
        </mc:Choice>
        <mc:Fallback xmlns="">
          <p:pic>
            <p:nvPicPr>
              <p:cNvPr id="4" name="Add-in 3" title="Microsoft Power BI">
                <a:extLst>
                  <a:ext uri="{FF2B5EF4-FFF2-40B4-BE49-F238E27FC236}">
                    <a16:creationId xmlns:a16="http://schemas.microsoft.com/office/drawing/2014/main" id="{7F4643B8-1717-119E-42A3-EBF0B0F4705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410671" y="921220"/>
                <a:ext cx="6076171" cy="5042062"/>
              </a:xfrm>
              <a:prstGeom prst="rect">
                <a:avLst/>
              </a:prstGeom>
            </p:spPr>
          </p:pic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D67D9721-8E8E-66F8-9A39-F65484DC0B42}"/>
              </a:ext>
            </a:extLst>
          </p:cNvPr>
          <p:cNvSpPr/>
          <p:nvPr/>
        </p:nvSpPr>
        <p:spPr>
          <a:xfrm>
            <a:off x="5230013" y="5572366"/>
            <a:ext cx="6282721" cy="3806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BEFE40F-3036-C69A-E6B2-A3F87F20D9C9}"/>
              </a:ext>
            </a:extLst>
          </p:cNvPr>
          <p:cNvSpPr/>
          <p:nvPr/>
        </p:nvSpPr>
        <p:spPr>
          <a:xfrm>
            <a:off x="11148228" y="921220"/>
            <a:ext cx="314647" cy="45690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550394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75">
            <a:extLst>
              <a:ext uri="{FF2B5EF4-FFF2-40B4-BE49-F238E27FC236}">
                <a16:creationId xmlns:a16="http://schemas.microsoft.com/office/drawing/2014/main" id="{A2AEFC43-53A9-44D8-9D87-6E364C43FA2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56" r="24956"/>
          <a:stretch/>
        </p:blipFill>
        <p:spPr>
          <a:xfrm>
            <a:off x="0" y="0"/>
            <a:ext cx="5157198" cy="6858000"/>
          </a:xfrm>
        </p:spPr>
      </p:pic>
      <p:sp>
        <p:nvSpPr>
          <p:cNvPr id="9" name="Freeform: Shape 8">
            <a:extLst>
              <a:ext uri="{FF2B5EF4-FFF2-40B4-BE49-F238E27FC236}">
                <a16:creationId xmlns:a16="http://schemas.microsoft.com/office/drawing/2014/main" id="{62970713-7098-6872-7815-07FDF5CA26A6}"/>
              </a:ext>
            </a:extLst>
          </p:cNvPr>
          <p:cNvSpPr/>
          <p:nvPr/>
        </p:nvSpPr>
        <p:spPr>
          <a:xfrm flipH="1">
            <a:off x="-11461" y="13251"/>
            <a:ext cx="5201717" cy="6858000"/>
          </a:xfrm>
          <a:custGeom>
            <a:avLst/>
            <a:gdLst>
              <a:gd name="connsiteX0" fmla="*/ 2042573 w 5157486"/>
              <a:gd name="connsiteY0" fmla="*/ 0 h 6858000"/>
              <a:gd name="connsiteX1" fmla="*/ 5157486 w 5157486"/>
              <a:gd name="connsiteY1" fmla="*/ 0 h 6858000"/>
              <a:gd name="connsiteX2" fmla="*/ 5157486 w 5157486"/>
              <a:gd name="connsiteY2" fmla="*/ 6858000 h 6858000"/>
              <a:gd name="connsiteX3" fmla="*/ 2042569 w 5157486"/>
              <a:gd name="connsiteY3" fmla="*/ 6858000 h 6858000"/>
              <a:gd name="connsiteX4" fmla="*/ 2040103 w 5157486"/>
              <a:gd name="connsiteY4" fmla="*/ 6856737 h 6858000"/>
              <a:gd name="connsiteX5" fmla="*/ 0 w 5157486"/>
              <a:gd name="connsiteY5" fmla="*/ 3429001 h 6858000"/>
              <a:gd name="connsiteX6" fmla="*/ 2040103 w 5157486"/>
              <a:gd name="connsiteY6" fmla="*/ 1265 h 6858000"/>
              <a:gd name="connsiteX7" fmla="*/ 2042573 w 5157486"/>
              <a:gd name="connsiteY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157486" h="6858000">
                <a:moveTo>
                  <a:pt x="2042573" y="0"/>
                </a:moveTo>
                <a:lnTo>
                  <a:pt x="5157486" y="0"/>
                </a:lnTo>
                <a:lnTo>
                  <a:pt x="5157486" y="6858000"/>
                </a:lnTo>
                <a:lnTo>
                  <a:pt x="2042569" y="6858000"/>
                </a:lnTo>
                <a:lnTo>
                  <a:pt x="2040103" y="6856737"/>
                </a:lnTo>
                <a:cubicBezTo>
                  <a:pt x="824926" y="6196613"/>
                  <a:pt x="0" y="4909143"/>
                  <a:pt x="0" y="3429001"/>
                </a:cubicBezTo>
                <a:cubicBezTo>
                  <a:pt x="0" y="1948859"/>
                  <a:pt x="824926" y="661388"/>
                  <a:pt x="2040103" y="1265"/>
                </a:cubicBezTo>
                <a:lnTo>
                  <a:pt x="2042573" y="0"/>
                </a:lnTo>
                <a:close/>
              </a:path>
            </a:pathLst>
          </a:custGeom>
          <a:gradFill>
            <a:gsLst>
              <a:gs pos="0">
                <a:schemeClr val="accent3">
                  <a:alpha val="67000"/>
                </a:schemeClr>
              </a:gs>
              <a:gs pos="100000">
                <a:schemeClr val="accent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89A1B794-F1C7-434A-B396-AD57AF8928B6}"/>
              </a:ext>
            </a:extLst>
          </p:cNvPr>
          <p:cNvSpPr/>
          <p:nvPr/>
        </p:nvSpPr>
        <p:spPr>
          <a:xfrm>
            <a:off x="5230013" y="769185"/>
            <a:ext cx="6408545" cy="5319630"/>
          </a:xfrm>
          <a:prstGeom prst="roundRect">
            <a:avLst>
              <a:gd name="adj" fmla="val 1834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1270000" dist="38100" dir="5400000" algn="t" rotWithShape="0">
              <a:prstClr val="black">
                <a:alpha val="15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5400" kern="0">
              <a:solidFill>
                <a:prstClr val="black">
                  <a:lumMod val="65000"/>
                  <a:lumOff val="35000"/>
                </a:prstClr>
              </a:solidFill>
              <a:latin typeface="Orbitron Black"/>
            </a:endParaRPr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FE5FDAB1-0DDC-4EA9-B625-076A8DA3E56F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10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0489" y="241234"/>
            <a:ext cx="676774" cy="235082"/>
          </a:xfrm>
          <a:prstGeom prst="rect">
            <a:avLst/>
          </a:prstGeom>
        </p:spPr>
      </p:pic>
      <p:grpSp>
        <p:nvGrpSpPr>
          <p:cNvPr id="71" name="Group 70">
            <a:extLst>
              <a:ext uri="{FF2B5EF4-FFF2-40B4-BE49-F238E27FC236}">
                <a16:creationId xmlns:a16="http://schemas.microsoft.com/office/drawing/2014/main" id="{5F98B1F9-8CB0-42E0-8C30-F2B47816BF29}"/>
              </a:ext>
            </a:extLst>
          </p:cNvPr>
          <p:cNvGrpSpPr/>
          <p:nvPr/>
        </p:nvGrpSpPr>
        <p:grpSpPr>
          <a:xfrm>
            <a:off x="-1197127" y="476317"/>
            <a:ext cx="6861063" cy="6609668"/>
            <a:chOff x="498026" y="2214432"/>
            <a:chExt cx="5234537" cy="6725187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00E343A6-035A-46A4-ACFE-66A4E1F6D368}"/>
                </a:ext>
              </a:extLst>
            </p:cNvPr>
            <p:cNvSpPr txBox="1"/>
            <p:nvPr/>
          </p:nvSpPr>
          <p:spPr>
            <a:xfrm>
              <a:off x="832785" y="2214432"/>
              <a:ext cx="4640946" cy="2684431"/>
            </a:xfrm>
            <a:prstGeom prst="ellipse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rbitron Black"/>
                  <a:ea typeface="黑体"/>
                  <a:cs typeface="+mn-cs"/>
                </a:rPr>
                <a:t>Distribution of Pickup Point Airport based on Hour of the Day</a:t>
              </a: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63701AE5-7F97-467F-AACD-A2D8BF433819}"/>
                </a:ext>
              </a:extLst>
            </p:cNvPr>
            <p:cNvSpPr/>
            <p:nvPr/>
          </p:nvSpPr>
          <p:spPr>
            <a:xfrm>
              <a:off x="498026" y="3544070"/>
              <a:ext cx="5234537" cy="5395549"/>
            </a:xfrm>
            <a:prstGeom prst="ellipse">
              <a:avLst/>
            </a:prstGeom>
          </p:spPr>
          <p:txBody>
            <a:bodyPr wrap="square">
              <a:spAutoFit/>
            </a:bodyPr>
            <a:lstStyle/>
            <a:p>
              <a:pPr lvl="1"/>
              <a:r>
                <a:rPr lang="en-US" sz="2000" b="0" i="0" dirty="0">
                  <a:solidFill>
                    <a:srgbClr val="D1D5DB"/>
                  </a:solidFill>
                  <a:effectLst/>
                  <a:latin typeface="Söhne"/>
                </a:rPr>
                <a:t>The chart reveals a noticeable decrease in the count of request IDs for airport pickups during the afternoon hours.</a:t>
              </a:r>
            </a:p>
            <a:p>
              <a:pPr lvl="1"/>
              <a:r>
                <a:rPr lang="en-US" sz="2000" b="0" i="0" dirty="0">
                  <a:solidFill>
                    <a:srgbClr val="D1D5DB"/>
                  </a:solidFill>
                  <a:effectLst/>
                  <a:latin typeface="Söhne"/>
                </a:rPr>
                <a:t>Specifically, there is a dip in demand between 12 PM and 4 PM, with the lowest point occurring around 2 PM.</a:t>
              </a:r>
            </a:p>
            <a:p>
              <a:pPr lvl="1"/>
              <a:r>
                <a:rPr lang="en-US" sz="2000" b="0" i="0" dirty="0">
                  <a:solidFill>
                    <a:srgbClr val="D1D5DB"/>
                  </a:solidFill>
                  <a:effectLst/>
                  <a:latin typeface="Söhne"/>
                </a:rPr>
                <a:t>This period of lower demand can be considered a "daytime lull" for airport pickups, indicating a potential opportunity for drivers to focus on other areas or tasks during this time.</a:t>
              </a:r>
            </a:p>
          </p:txBody>
        </p:sp>
      </p:grpSp>
      <p:sp>
        <p:nvSpPr>
          <p:cNvPr id="10" name="Freeform 45">
            <a:extLst>
              <a:ext uri="{FF2B5EF4-FFF2-40B4-BE49-F238E27FC236}">
                <a16:creationId xmlns:a16="http://schemas.microsoft.com/office/drawing/2014/main" id="{142918AE-E9DB-B3D0-FB8C-772996B87DD8}"/>
              </a:ext>
            </a:extLst>
          </p:cNvPr>
          <p:cNvSpPr>
            <a:spLocks noEditPoints="1"/>
          </p:cNvSpPr>
          <p:nvPr/>
        </p:nvSpPr>
        <p:spPr bwMode="auto">
          <a:xfrm>
            <a:off x="119369" y="2658380"/>
            <a:ext cx="161120" cy="167082"/>
          </a:xfrm>
          <a:custGeom>
            <a:avLst/>
            <a:gdLst>
              <a:gd name="T0" fmla="*/ 92739 w 55"/>
              <a:gd name="T1" fmla="*/ 188912 h 55"/>
              <a:gd name="T2" fmla="*/ 0 w 55"/>
              <a:gd name="T3" fmla="*/ 92739 h 55"/>
              <a:gd name="T4" fmla="*/ 92739 w 55"/>
              <a:gd name="T5" fmla="*/ 0 h 55"/>
              <a:gd name="T6" fmla="*/ 188912 w 55"/>
              <a:gd name="T7" fmla="*/ 92739 h 55"/>
              <a:gd name="T8" fmla="*/ 92739 w 55"/>
              <a:gd name="T9" fmla="*/ 188912 h 55"/>
              <a:gd name="T10" fmla="*/ 154564 w 55"/>
              <a:gd name="T11" fmla="*/ 68695 h 55"/>
              <a:gd name="T12" fmla="*/ 144260 w 55"/>
              <a:gd name="T13" fmla="*/ 58391 h 55"/>
              <a:gd name="T14" fmla="*/ 137391 w 55"/>
              <a:gd name="T15" fmla="*/ 54956 h 55"/>
              <a:gd name="T16" fmla="*/ 130521 w 55"/>
              <a:gd name="T17" fmla="*/ 58391 h 55"/>
              <a:gd name="T18" fmla="*/ 82434 w 55"/>
              <a:gd name="T19" fmla="*/ 106478 h 55"/>
              <a:gd name="T20" fmla="*/ 54956 w 55"/>
              <a:gd name="T21" fmla="*/ 79000 h 55"/>
              <a:gd name="T22" fmla="*/ 48087 w 55"/>
              <a:gd name="T23" fmla="*/ 75565 h 55"/>
              <a:gd name="T24" fmla="*/ 44652 w 55"/>
              <a:gd name="T25" fmla="*/ 79000 h 55"/>
              <a:gd name="T26" fmla="*/ 30913 w 55"/>
              <a:gd name="T27" fmla="*/ 89304 h 55"/>
              <a:gd name="T28" fmla="*/ 30913 w 55"/>
              <a:gd name="T29" fmla="*/ 96173 h 55"/>
              <a:gd name="T30" fmla="*/ 30913 w 55"/>
              <a:gd name="T31" fmla="*/ 103043 h 55"/>
              <a:gd name="T32" fmla="*/ 75565 w 55"/>
              <a:gd name="T33" fmla="*/ 147695 h 55"/>
              <a:gd name="T34" fmla="*/ 82434 w 55"/>
              <a:gd name="T35" fmla="*/ 147695 h 55"/>
              <a:gd name="T36" fmla="*/ 89304 w 55"/>
              <a:gd name="T37" fmla="*/ 147695 h 55"/>
              <a:gd name="T38" fmla="*/ 154564 w 55"/>
              <a:gd name="T39" fmla="*/ 79000 h 55"/>
              <a:gd name="T40" fmla="*/ 157999 w 55"/>
              <a:gd name="T41" fmla="*/ 75565 h 55"/>
              <a:gd name="T42" fmla="*/ 154564 w 55"/>
              <a:gd name="T43" fmla="*/ 68695 h 55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</a:gdLst>
            <a:ahLst/>
            <a:cxnLst>
              <a:cxn ang="T44">
                <a:pos x="T0" y="T1"/>
              </a:cxn>
              <a:cxn ang="T45">
                <a:pos x="T2" y="T3"/>
              </a:cxn>
              <a:cxn ang="T46">
                <a:pos x="T4" y="T5"/>
              </a:cxn>
              <a:cxn ang="T47">
                <a:pos x="T6" y="T7"/>
              </a:cxn>
              <a:cxn ang="T48">
                <a:pos x="T8" y="T9"/>
              </a:cxn>
              <a:cxn ang="T49">
                <a:pos x="T10" y="T11"/>
              </a:cxn>
              <a:cxn ang="T50">
                <a:pos x="T12" y="T13"/>
              </a:cxn>
              <a:cxn ang="T51">
                <a:pos x="T14" y="T15"/>
              </a:cxn>
              <a:cxn ang="T52">
                <a:pos x="T16" y="T17"/>
              </a:cxn>
              <a:cxn ang="T53">
                <a:pos x="T18" y="T19"/>
              </a:cxn>
              <a:cxn ang="T54">
                <a:pos x="T20" y="T21"/>
              </a:cxn>
              <a:cxn ang="T55">
                <a:pos x="T22" y="T23"/>
              </a:cxn>
              <a:cxn ang="T56">
                <a:pos x="T24" y="T25"/>
              </a:cxn>
              <a:cxn ang="T57">
                <a:pos x="T26" y="T27"/>
              </a:cxn>
              <a:cxn ang="T58">
                <a:pos x="T28" y="T29"/>
              </a:cxn>
              <a:cxn ang="T59">
                <a:pos x="T30" y="T31"/>
              </a:cxn>
              <a:cxn ang="T60">
                <a:pos x="T32" y="T33"/>
              </a:cxn>
              <a:cxn ang="T61">
                <a:pos x="T34" y="T35"/>
              </a:cxn>
              <a:cxn ang="T62">
                <a:pos x="T36" y="T37"/>
              </a:cxn>
              <a:cxn ang="T63">
                <a:pos x="T38" y="T39"/>
              </a:cxn>
              <a:cxn ang="T64">
                <a:pos x="T40" y="T41"/>
              </a:cxn>
              <a:cxn ang="T65">
                <a:pos x="T42" y="T43"/>
              </a:cxn>
            </a:cxnLst>
            <a:rect l="0" t="0" r="r" b="b"/>
            <a:pathLst>
              <a:path w="55" h="55">
                <a:moveTo>
                  <a:pt x="27" y="55"/>
                </a:moveTo>
                <a:cubicBezTo>
                  <a:pt x="12" y="55"/>
                  <a:pt x="0" y="42"/>
                  <a:pt x="0" y="27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5" y="12"/>
                  <a:pt x="55" y="27"/>
                </a:cubicBezTo>
                <a:cubicBezTo>
                  <a:pt x="55" y="42"/>
                  <a:pt x="42" y="55"/>
                  <a:pt x="27" y="55"/>
                </a:cubicBezTo>
                <a:close/>
                <a:moveTo>
                  <a:pt x="45" y="20"/>
                </a:moveTo>
                <a:cubicBezTo>
                  <a:pt x="42" y="17"/>
                  <a:pt x="42" y="17"/>
                  <a:pt x="42" y="17"/>
                </a:cubicBezTo>
                <a:cubicBezTo>
                  <a:pt x="41" y="16"/>
                  <a:pt x="41" y="16"/>
                  <a:pt x="40" y="16"/>
                </a:cubicBezTo>
                <a:cubicBezTo>
                  <a:pt x="39" y="16"/>
                  <a:pt x="39" y="16"/>
                  <a:pt x="38" y="17"/>
                </a:cubicBezTo>
                <a:cubicBezTo>
                  <a:pt x="24" y="31"/>
                  <a:pt x="24" y="31"/>
                  <a:pt x="24" y="31"/>
                </a:cubicBezTo>
                <a:cubicBezTo>
                  <a:pt x="16" y="23"/>
                  <a:pt x="16" y="23"/>
                  <a:pt x="16" y="23"/>
                </a:cubicBezTo>
                <a:cubicBezTo>
                  <a:pt x="15" y="23"/>
                  <a:pt x="15" y="22"/>
                  <a:pt x="14" y="22"/>
                </a:cubicBezTo>
                <a:cubicBezTo>
                  <a:pt x="14" y="22"/>
                  <a:pt x="13" y="23"/>
                  <a:pt x="13" y="23"/>
                </a:cubicBezTo>
                <a:cubicBezTo>
                  <a:pt x="9" y="26"/>
                  <a:pt x="9" y="26"/>
                  <a:pt x="9" y="26"/>
                </a:cubicBezTo>
                <a:cubicBezTo>
                  <a:pt x="9" y="27"/>
                  <a:pt x="9" y="27"/>
                  <a:pt x="9" y="28"/>
                </a:cubicBezTo>
                <a:cubicBezTo>
                  <a:pt x="9" y="29"/>
                  <a:pt x="9" y="29"/>
                  <a:pt x="9" y="30"/>
                </a:cubicBezTo>
                <a:cubicBezTo>
                  <a:pt x="22" y="43"/>
                  <a:pt x="22" y="43"/>
                  <a:pt x="22" y="43"/>
                </a:cubicBezTo>
                <a:cubicBezTo>
                  <a:pt x="23" y="43"/>
                  <a:pt x="23" y="43"/>
                  <a:pt x="24" y="43"/>
                </a:cubicBezTo>
                <a:cubicBezTo>
                  <a:pt x="25" y="43"/>
                  <a:pt x="25" y="43"/>
                  <a:pt x="26" y="43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23"/>
                  <a:pt x="46" y="22"/>
                  <a:pt x="46" y="22"/>
                </a:cubicBezTo>
                <a:cubicBezTo>
                  <a:pt x="46" y="21"/>
                  <a:pt x="45" y="20"/>
                  <a:pt x="45" y="2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cs typeface="Segoe UI Light" panose="020B0502040204020203" pitchFamily="34" charset="0"/>
            </a:endParaRPr>
          </a:p>
        </p:txBody>
      </p:sp>
      <p:sp>
        <p:nvSpPr>
          <p:cNvPr id="11" name="Freeform 45">
            <a:extLst>
              <a:ext uri="{FF2B5EF4-FFF2-40B4-BE49-F238E27FC236}">
                <a16:creationId xmlns:a16="http://schemas.microsoft.com/office/drawing/2014/main" id="{44C1012F-8BC1-B325-F734-8D564D3FBAD9}"/>
              </a:ext>
            </a:extLst>
          </p:cNvPr>
          <p:cNvSpPr>
            <a:spLocks noEditPoints="1"/>
          </p:cNvSpPr>
          <p:nvPr/>
        </p:nvSpPr>
        <p:spPr bwMode="auto">
          <a:xfrm>
            <a:off x="119369" y="4497739"/>
            <a:ext cx="161120" cy="167082"/>
          </a:xfrm>
          <a:custGeom>
            <a:avLst/>
            <a:gdLst>
              <a:gd name="T0" fmla="*/ 92739 w 55"/>
              <a:gd name="T1" fmla="*/ 188912 h 55"/>
              <a:gd name="T2" fmla="*/ 0 w 55"/>
              <a:gd name="T3" fmla="*/ 92739 h 55"/>
              <a:gd name="T4" fmla="*/ 92739 w 55"/>
              <a:gd name="T5" fmla="*/ 0 h 55"/>
              <a:gd name="T6" fmla="*/ 188912 w 55"/>
              <a:gd name="T7" fmla="*/ 92739 h 55"/>
              <a:gd name="T8" fmla="*/ 92739 w 55"/>
              <a:gd name="T9" fmla="*/ 188912 h 55"/>
              <a:gd name="T10" fmla="*/ 154564 w 55"/>
              <a:gd name="T11" fmla="*/ 68695 h 55"/>
              <a:gd name="T12" fmla="*/ 144260 w 55"/>
              <a:gd name="T13" fmla="*/ 58391 h 55"/>
              <a:gd name="T14" fmla="*/ 137391 w 55"/>
              <a:gd name="T15" fmla="*/ 54956 h 55"/>
              <a:gd name="T16" fmla="*/ 130521 w 55"/>
              <a:gd name="T17" fmla="*/ 58391 h 55"/>
              <a:gd name="T18" fmla="*/ 82434 w 55"/>
              <a:gd name="T19" fmla="*/ 106478 h 55"/>
              <a:gd name="T20" fmla="*/ 54956 w 55"/>
              <a:gd name="T21" fmla="*/ 79000 h 55"/>
              <a:gd name="T22" fmla="*/ 48087 w 55"/>
              <a:gd name="T23" fmla="*/ 75565 h 55"/>
              <a:gd name="T24" fmla="*/ 44652 w 55"/>
              <a:gd name="T25" fmla="*/ 79000 h 55"/>
              <a:gd name="T26" fmla="*/ 30913 w 55"/>
              <a:gd name="T27" fmla="*/ 89304 h 55"/>
              <a:gd name="T28" fmla="*/ 30913 w 55"/>
              <a:gd name="T29" fmla="*/ 96173 h 55"/>
              <a:gd name="T30" fmla="*/ 30913 w 55"/>
              <a:gd name="T31" fmla="*/ 103043 h 55"/>
              <a:gd name="T32" fmla="*/ 75565 w 55"/>
              <a:gd name="T33" fmla="*/ 147695 h 55"/>
              <a:gd name="T34" fmla="*/ 82434 w 55"/>
              <a:gd name="T35" fmla="*/ 147695 h 55"/>
              <a:gd name="T36" fmla="*/ 89304 w 55"/>
              <a:gd name="T37" fmla="*/ 147695 h 55"/>
              <a:gd name="T38" fmla="*/ 154564 w 55"/>
              <a:gd name="T39" fmla="*/ 79000 h 55"/>
              <a:gd name="T40" fmla="*/ 157999 w 55"/>
              <a:gd name="T41" fmla="*/ 75565 h 55"/>
              <a:gd name="T42" fmla="*/ 154564 w 55"/>
              <a:gd name="T43" fmla="*/ 68695 h 55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</a:gdLst>
            <a:ahLst/>
            <a:cxnLst>
              <a:cxn ang="T44">
                <a:pos x="T0" y="T1"/>
              </a:cxn>
              <a:cxn ang="T45">
                <a:pos x="T2" y="T3"/>
              </a:cxn>
              <a:cxn ang="T46">
                <a:pos x="T4" y="T5"/>
              </a:cxn>
              <a:cxn ang="T47">
                <a:pos x="T6" y="T7"/>
              </a:cxn>
              <a:cxn ang="T48">
                <a:pos x="T8" y="T9"/>
              </a:cxn>
              <a:cxn ang="T49">
                <a:pos x="T10" y="T11"/>
              </a:cxn>
              <a:cxn ang="T50">
                <a:pos x="T12" y="T13"/>
              </a:cxn>
              <a:cxn ang="T51">
                <a:pos x="T14" y="T15"/>
              </a:cxn>
              <a:cxn ang="T52">
                <a:pos x="T16" y="T17"/>
              </a:cxn>
              <a:cxn ang="T53">
                <a:pos x="T18" y="T19"/>
              </a:cxn>
              <a:cxn ang="T54">
                <a:pos x="T20" y="T21"/>
              </a:cxn>
              <a:cxn ang="T55">
                <a:pos x="T22" y="T23"/>
              </a:cxn>
              <a:cxn ang="T56">
                <a:pos x="T24" y="T25"/>
              </a:cxn>
              <a:cxn ang="T57">
                <a:pos x="T26" y="T27"/>
              </a:cxn>
              <a:cxn ang="T58">
                <a:pos x="T28" y="T29"/>
              </a:cxn>
              <a:cxn ang="T59">
                <a:pos x="T30" y="T31"/>
              </a:cxn>
              <a:cxn ang="T60">
                <a:pos x="T32" y="T33"/>
              </a:cxn>
              <a:cxn ang="T61">
                <a:pos x="T34" y="T35"/>
              </a:cxn>
              <a:cxn ang="T62">
                <a:pos x="T36" y="T37"/>
              </a:cxn>
              <a:cxn ang="T63">
                <a:pos x="T38" y="T39"/>
              </a:cxn>
              <a:cxn ang="T64">
                <a:pos x="T40" y="T41"/>
              </a:cxn>
              <a:cxn ang="T65">
                <a:pos x="T42" y="T43"/>
              </a:cxn>
            </a:cxnLst>
            <a:rect l="0" t="0" r="r" b="b"/>
            <a:pathLst>
              <a:path w="55" h="55">
                <a:moveTo>
                  <a:pt x="27" y="55"/>
                </a:moveTo>
                <a:cubicBezTo>
                  <a:pt x="12" y="55"/>
                  <a:pt x="0" y="42"/>
                  <a:pt x="0" y="27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5" y="12"/>
                  <a:pt x="55" y="27"/>
                </a:cubicBezTo>
                <a:cubicBezTo>
                  <a:pt x="55" y="42"/>
                  <a:pt x="42" y="55"/>
                  <a:pt x="27" y="55"/>
                </a:cubicBezTo>
                <a:close/>
                <a:moveTo>
                  <a:pt x="45" y="20"/>
                </a:moveTo>
                <a:cubicBezTo>
                  <a:pt x="42" y="17"/>
                  <a:pt x="42" y="17"/>
                  <a:pt x="42" y="17"/>
                </a:cubicBezTo>
                <a:cubicBezTo>
                  <a:pt x="41" y="16"/>
                  <a:pt x="41" y="16"/>
                  <a:pt x="40" y="16"/>
                </a:cubicBezTo>
                <a:cubicBezTo>
                  <a:pt x="39" y="16"/>
                  <a:pt x="39" y="16"/>
                  <a:pt x="38" y="17"/>
                </a:cubicBezTo>
                <a:cubicBezTo>
                  <a:pt x="24" y="31"/>
                  <a:pt x="24" y="31"/>
                  <a:pt x="24" y="31"/>
                </a:cubicBezTo>
                <a:cubicBezTo>
                  <a:pt x="16" y="23"/>
                  <a:pt x="16" y="23"/>
                  <a:pt x="16" y="23"/>
                </a:cubicBezTo>
                <a:cubicBezTo>
                  <a:pt x="15" y="23"/>
                  <a:pt x="15" y="22"/>
                  <a:pt x="14" y="22"/>
                </a:cubicBezTo>
                <a:cubicBezTo>
                  <a:pt x="14" y="22"/>
                  <a:pt x="13" y="23"/>
                  <a:pt x="13" y="23"/>
                </a:cubicBezTo>
                <a:cubicBezTo>
                  <a:pt x="9" y="26"/>
                  <a:pt x="9" y="26"/>
                  <a:pt x="9" y="26"/>
                </a:cubicBezTo>
                <a:cubicBezTo>
                  <a:pt x="9" y="27"/>
                  <a:pt x="9" y="27"/>
                  <a:pt x="9" y="28"/>
                </a:cubicBezTo>
                <a:cubicBezTo>
                  <a:pt x="9" y="29"/>
                  <a:pt x="9" y="29"/>
                  <a:pt x="9" y="30"/>
                </a:cubicBezTo>
                <a:cubicBezTo>
                  <a:pt x="22" y="43"/>
                  <a:pt x="22" y="43"/>
                  <a:pt x="22" y="43"/>
                </a:cubicBezTo>
                <a:cubicBezTo>
                  <a:pt x="23" y="43"/>
                  <a:pt x="23" y="43"/>
                  <a:pt x="24" y="43"/>
                </a:cubicBezTo>
                <a:cubicBezTo>
                  <a:pt x="25" y="43"/>
                  <a:pt x="25" y="43"/>
                  <a:pt x="26" y="43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23"/>
                  <a:pt x="46" y="22"/>
                  <a:pt x="46" y="22"/>
                </a:cubicBezTo>
                <a:cubicBezTo>
                  <a:pt x="46" y="21"/>
                  <a:pt x="45" y="20"/>
                  <a:pt x="45" y="2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cs typeface="Segoe UI Light" panose="020B0502040204020203" pitchFamily="34" charset="0"/>
            </a:endParaRPr>
          </a:p>
        </p:txBody>
      </p:sp>
      <p:sp>
        <p:nvSpPr>
          <p:cNvPr id="13" name="Freeform 45">
            <a:extLst>
              <a:ext uri="{FF2B5EF4-FFF2-40B4-BE49-F238E27FC236}">
                <a16:creationId xmlns:a16="http://schemas.microsoft.com/office/drawing/2014/main" id="{EDDF06E9-9967-014B-8DFA-10883F928E42}"/>
              </a:ext>
            </a:extLst>
          </p:cNvPr>
          <p:cNvSpPr>
            <a:spLocks noEditPoints="1"/>
          </p:cNvSpPr>
          <p:nvPr/>
        </p:nvSpPr>
        <p:spPr bwMode="auto">
          <a:xfrm>
            <a:off x="119369" y="3578996"/>
            <a:ext cx="161120" cy="167082"/>
          </a:xfrm>
          <a:custGeom>
            <a:avLst/>
            <a:gdLst>
              <a:gd name="T0" fmla="*/ 92739 w 55"/>
              <a:gd name="T1" fmla="*/ 188912 h 55"/>
              <a:gd name="T2" fmla="*/ 0 w 55"/>
              <a:gd name="T3" fmla="*/ 92739 h 55"/>
              <a:gd name="T4" fmla="*/ 92739 w 55"/>
              <a:gd name="T5" fmla="*/ 0 h 55"/>
              <a:gd name="T6" fmla="*/ 188912 w 55"/>
              <a:gd name="T7" fmla="*/ 92739 h 55"/>
              <a:gd name="T8" fmla="*/ 92739 w 55"/>
              <a:gd name="T9" fmla="*/ 188912 h 55"/>
              <a:gd name="T10" fmla="*/ 154564 w 55"/>
              <a:gd name="T11" fmla="*/ 68695 h 55"/>
              <a:gd name="T12" fmla="*/ 144260 w 55"/>
              <a:gd name="T13" fmla="*/ 58391 h 55"/>
              <a:gd name="T14" fmla="*/ 137391 w 55"/>
              <a:gd name="T15" fmla="*/ 54956 h 55"/>
              <a:gd name="T16" fmla="*/ 130521 w 55"/>
              <a:gd name="T17" fmla="*/ 58391 h 55"/>
              <a:gd name="T18" fmla="*/ 82434 w 55"/>
              <a:gd name="T19" fmla="*/ 106478 h 55"/>
              <a:gd name="T20" fmla="*/ 54956 w 55"/>
              <a:gd name="T21" fmla="*/ 79000 h 55"/>
              <a:gd name="T22" fmla="*/ 48087 w 55"/>
              <a:gd name="T23" fmla="*/ 75565 h 55"/>
              <a:gd name="T24" fmla="*/ 44652 w 55"/>
              <a:gd name="T25" fmla="*/ 79000 h 55"/>
              <a:gd name="T26" fmla="*/ 30913 w 55"/>
              <a:gd name="T27" fmla="*/ 89304 h 55"/>
              <a:gd name="T28" fmla="*/ 30913 w 55"/>
              <a:gd name="T29" fmla="*/ 96173 h 55"/>
              <a:gd name="T30" fmla="*/ 30913 w 55"/>
              <a:gd name="T31" fmla="*/ 103043 h 55"/>
              <a:gd name="T32" fmla="*/ 75565 w 55"/>
              <a:gd name="T33" fmla="*/ 147695 h 55"/>
              <a:gd name="T34" fmla="*/ 82434 w 55"/>
              <a:gd name="T35" fmla="*/ 147695 h 55"/>
              <a:gd name="T36" fmla="*/ 89304 w 55"/>
              <a:gd name="T37" fmla="*/ 147695 h 55"/>
              <a:gd name="T38" fmla="*/ 154564 w 55"/>
              <a:gd name="T39" fmla="*/ 79000 h 55"/>
              <a:gd name="T40" fmla="*/ 157999 w 55"/>
              <a:gd name="T41" fmla="*/ 75565 h 55"/>
              <a:gd name="T42" fmla="*/ 154564 w 55"/>
              <a:gd name="T43" fmla="*/ 68695 h 55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</a:gdLst>
            <a:ahLst/>
            <a:cxnLst>
              <a:cxn ang="T44">
                <a:pos x="T0" y="T1"/>
              </a:cxn>
              <a:cxn ang="T45">
                <a:pos x="T2" y="T3"/>
              </a:cxn>
              <a:cxn ang="T46">
                <a:pos x="T4" y="T5"/>
              </a:cxn>
              <a:cxn ang="T47">
                <a:pos x="T6" y="T7"/>
              </a:cxn>
              <a:cxn ang="T48">
                <a:pos x="T8" y="T9"/>
              </a:cxn>
              <a:cxn ang="T49">
                <a:pos x="T10" y="T11"/>
              </a:cxn>
              <a:cxn ang="T50">
                <a:pos x="T12" y="T13"/>
              </a:cxn>
              <a:cxn ang="T51">
                <a:pos x="T14" y="T15"/>
              </a:cxn>
              <a:cxn ang="T52">
                <a:pos x="T16" y="T17"/>
              </a:cxn>
              <a:cxn ang="T53">
                <a:pos x="T18" y="T19"/>
              </a:cxn>
              <a:cxn ang="T54">
                <a:pos x="T20" y="T21"/>
              </a:cxn>
              <a:cxn ang="T55">
                <a:pos x="T22" y="T23"/>
              </a:cxn>
              <a:cxn ang="T56">
                <a:pos x="T24" y="T25"/>
              </a:cxn>
              <a:cxn ang="T57">
                <a:pos x="T26" y="T27"/>
              </a:cxn>
              <a:cxn ang="T58">
                <a:pos x="T28" y="T29"/>
              </a:cxn>
              <a:cxn ang="T59">
                <a:pos x="T30" y="T31"/>
              </a:cxn>
              <a:cxn ang="T60">
                <a:pos x="T32" y="T33"/>
              </a:cxn>
              <a:cxn ang="T61">
                <a:pos x="T34" y="T35"/>
              </a:cxn>
              <a:cxn ang="T62">
                <a:pos x="T36" y="T37"/>
              </a:cxn>
              <a:cxn ang="T63">
                <a:pos x="T38" y="T39"/>
              </a:cxn>
              <a:cxn ang="T64">
                <a:pos x="T40" y="T41"/>
              </a:cxn>
              <a:cxn ang="T65">
                <a:pos x="T42" y="T43"/>
              </a:cxn>
            </a:cxnLst>
            <a:rect l="0" t="0" r="r" b="b"/>
            <a:pathLst>
              <a:path w="55" h="55">
                <a:moveTo>
                  <a:pt x="27" y="55"/>
                </a:moveTo>
                <a:cubicBezTo>
                  <a:pt x="12" y="55"/>
                  <a:pt x="0" y="42"/>
                  <a:pt x="0" y="27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5" y="12"/>
                  <a:pt x="55" y="27"/>
                </a:cubicBezTo>
                <a:cubicBezTo>
                  <a:pt x="55" y="42"/>
                  <a:pt x="42" y="55"/>
                  <a:pt x="27" y="55"/>
                </a:cubicBezTo>
                <a:close/>
                <a:moveTo>
                  <a:pt x="45" y="20"/>
                </a:moveTo>
                <a:cubicBezTo>
                  <a:pt x="42" y="17"/>
                  <a:pt x="42" y="17"/>
                  <a:pt x="42" y="17"/>
                </a:cubicBezTo>
                <a:cubicBezTo>
                  <a:pt x="41" y="16"/>
                  <a:pt x="41" y="16"/>
                  <a:pt x="40" y="16"/>
                </a:cubicBezTo>
                <a:cubicBezTo>
                  <a:pt x="39" y="16"/>
                  <a:pt x="39" y="16"/>
                  <a:pt x="38" y="17"/>
                </a:cubicBezTo>
                <a:cubicBezTo>
                  <a:pt x="24" y="31"/>
                  <a:pt x="24" y="31"/>
                  <a:pt x="24" y="31"/>
                </a:cubicBezTo>
                <a:cubicBezTo>
                  <a:pt x="16" y="23"/>
                  <a:pt x="16" y="23"/>
                  <a:pt x="16" y="23"/>
                </a:cubicBezTo>
                <a:cubicBezTo>
                  <a:pt x="15" y="23"/>
                  <a:pt x="15" y="22"/>
                  <a:pt x="14" y="22"/>
                </a:cubicBezTo>
                <a:cubicBezTo>
                  <a:pt x="14" y="22"/>
                  <a:pt x="13" y="23"/>
                  <a:pt x="13" y="23"/>
                </a:cubicBezTo>
                <a:cubicBezTo>
                  <a:pt x="9" y="26"/>
                  <a:pt x="9" y="26"/>
                  <a:pt x="9" y="26"/>
                </a:cubicBezTo>
                <a:cubicBezTo>
                  <a:pt x="9" y="27"/>
                  <a:pt x="9" y="27"/>
                  <a:pt x="9" y="28"/>
                </a:cubicBezTo>
                <a:cubicBezTo>
                  <a:pt x="9" y="29"/>
                  <a:pt x="9" y="29"/>
                  <a:pt x="9" y="30"/>
                </a:cubicBezTo>
                <a:cubicBezTo>
                  <a:pt x="22" y="43"/>
                  <a:pt x="22" y="43"/>
                  <a:pt x="22" y="43"/>
                </a:cubicBezTo>
                <a:cubicBezTo>
                  <a:pt x="23" y="43"/>
                  <a:pt x="23" y="43"/>
                  <a:pt x="24" y="43"/>
                </a:cubicBezTo>
                <a:cubicBezTo>
                  <a:pt x="25" y="43"/>
                  <a:pt x="25" y="43"/>
                  <a:pt x="26" y="43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23"/>
                  <a:pt x="46" y="22"/>
                  <a:pt x="46" y="22"/>
                </a:cubicBezTo>
                <a:cubicBezTo>
                  <a:pt x="46" y="21"/>
                  <a:pt x="45" y="20"/>
                  <a:pt x="45" y="2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cs typeface="Segoe UI Light" panose="020B0502040204020203" pitchFamily="34" charset="0"/>
            </a:endParaRPr>
          </a:p>
        </p:txBody>
      </p:sp>
      <p:sp>
        <p:nvSpPr>
          <p:cNvPr id="14" name="Rectangle 1">
            <a:extLst>
              <a:ext uri="{FF2B5EF4-FFF2-40B4-BE49-F238E27FC236}">
                <a16:creationId xmlns:a16="http://schemas.microsoft.com/office/drawing/2014/main" id="{ED89E19A-0B99-19F9-BFD9-09651CB489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58277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öhn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This period of lower demand can be considered a "daytime lull" for airport pickups, indicating a potential opportunity for drivers to focus on other areas or tasks during this time.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we="http://schemas.microsoft.com/office/webextensions/webextension/2010/11" xmlns:pca="http://schemas.microsoft.com/office/powerpoint/2013/contentapp">
        <mc:Choice Requires="we pca">
          <p:graphicFrame>
            <p:nvGraphicFramePr>
              <p:cNvPr id="15" name="Add-in 14" title="Microsoft Power BI">
                <a:extLst>
                  <a:ext uri="{FF2B5EF4-FFF2-40B4-BE49-F238E27FC236}">
                    <a16:creationId xmlns:a16="http://schemas.microsoft.com/office/drawing/2014/main" id="{ADF95999-E8A4-705D-4B8F-88CED06EF82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21721842"/>
                  </p:ext>
                </p:extLst>
              </p:nvPr>
            </p:nvGraphicFramePr>
            <p:xfrm>
              <a:off x="5403938" y="874645"/>
              <a:ext cx="6081320" cy="5029198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5"/>
              </a:graphicData>
            </a:graphic>
          </p:graphicFrame>
        </mc:Choice>
        <mc:Fallback xmlns="">
          <p:pic>
            <p:nvPicPr>
              <p:cNvPr id="15" name="Add-in 14" title="Microsoft Power BI">
                <a:extLst>
                  <a:ext uri="{FF2B5EF4-FFF2-40B4-BE49-F238E27FC236}">
                    <a16:creationId xmlns:a16="http://schemas.microsoft.com/office/drawing/2014/main" id="{ADF95999-E8A4-705D-4B8F-88CED06EF82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403938" y="874645"/>
                <a:ext cx="6081320" cy="5029198"/>
              </a:xfrm>
              <a:prstGeom prst="rect">
                <a:avLst/>
              </a:prstGeom>
            </p:spPr>
          </p:pic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D67D9721-8E8E-66F8-9A39-F65484DC0B42}"/>
              </a:ext>
            </a:extLst>
          </p:cNvPr>
          <p:cNvSpPr/>
          <p:nvPr/>
        </p:nvSpPr>
        <p:spPr>
          <a:xfrm>
            <a:off x="5281797" y="5569379"/>
            <a:ext cx="6282721" cy="3806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BEFE40F-3036-C69A-E6B2-A3F87F20D9C9}"/>
              </a:ext>
            </a:extLst>
          </p:cNvPr>
          <p:cNvSpPr/>
          <p:nvPr/>
        </p:nvSpPr>
        <p:spPr>
          <a:xfrm>
            <a:off x="11168412" y="869745"/>
            <a:ext cx="314647" cy="45690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145660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Custom 43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BBAC0"/>
      </a:accent1>
      <a:accent2>
        <a:srgbClr val="76DDE2"/>
      </a:accent2>
      <a:accent3>
        <a:srgbClr val="0B0A1A"/>
      </a:accent3>
      <a:accent4>
        <a:srgbClr val="FFB703"/>
      </a:accent4>
      <a:accent5>
        <a:srgbClr val="FB8500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34">
      <a:majorFont>
        <a:latin typeface="Orbitron Black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webextension1.xml.rels><?xml version="1.0" encoding="UTF-8" standalone="yes"?>
<Relationships xmlns="http://schemas.openxmlformats.org/package/2006/relationships"><Relationship Id="rId1" Type="http://schemas.openxmlformats.org/officeDocument/2006/relationships/image" Target="../media/image8.png"/></Relationships>
</file>

<file path=ppt/webextensions/_rels/webextension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18.png"/></Relationships>
</file>

<file path=ppt/webextensions/_rels/webextension2.xml.rels><?xml version="1.0" encoding="UTF-8" standalone="yes"?>
<Relationships xmlns="http://schemas.openxmlformats.org/package/2006/relationships"><Relationship Id="rId1" Type="http://schemas.openxmlformats.org/officeDocument/2006/relationships/image" Target="../media/image9.png"/></Relationships>
</file>

<file path=ppt/webextensions/_rels/webextension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0.png"/></Relationships>
</file>

<file path=ppt/webextensions/_rels/webextension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1.png"/></Relationships>
</file>

<file path=ppt/webextensions/_rels/webextension5.xml.rels><?xml version="1.0" encoding="UTF-8" standalone="yes"?>
<Relationships xmlns="http://schemas.openxmlformats.org/package/2006/relationships"><Relationship Id="rId1" Type="http://schemas.openxmlformats.org/officeDocument/2006/relationships/image" Target="../media/image12.png"/></Relationships>
</file>

<file path=ppt/webextensions/_rels/webextension6.xml.rels><?xml version="1.0" encoding="UTF-8" standalone="yes"?>
<Relationships xmlns="http://schemas.openxmlformats.org/package/2006/relationships"><Relationship Id="rId1" Type="http://schemas.openxmlformats.org/officeDocument/2006/relationships/image" Target="../media/image13.png"/></Relationships>
</file>

<file path=ppt/webextensions/_rels/webextension7.xml.rels><?xml version="1.0" encoding="UTF-8" standalone="yes"?>
<Relationships xmlns="http://schemas.openxmlformats.org/package/2006/relationships"><Relationship Id="rId1" Type="http://schemas.openxmlformats.org/officeDocument/2006/relationships/image" Target="../media/image14.png"/></Relationships>
</file>

<file path=ppt/webextensions/_rels/webextension8.xml.rels><?xml version="1.0" encoding="UTF-8" standalone="yes"?>
<Relationships xmlns="http://schemas.openxmlformats.org/package/2006/relationships"><Relationship Id="rId1" Type="http://schemas.openxmlformats.org/officeDocument/2006/relationships/image" Target="../media/image16.png"/></Relationships>
</file>

<file path=ppt/webextensions/_rels/webextension9.xml.rels><?xml version="1.0" encoding="UTF-8" standalone="yes"?>
<Relationships xmlns="http://schemas.openxmlformats.org/package/2006/relationships"><Relationship Id="rId1" Type="http://schemas.openxmlformats.org/officeDocument/2006/relationships/image" Target="../media/image17.png"/></Relationships>
</file>

<file path=ppt/webextensions/webextension1.xml><?xml version="1.0" encoding="utf-8"?>
<we:webextension xmlns:we="http://schemas.microsoft.com/office/webextensions/webextension/2010/11" id="{68CD1C53-6DA5-4D36-8D1B-A184E7E43866}">
  <we:reference id="wa200003233" version="2.0.0.3" store="en-US" storeType="OMEX"/>
  <we:alternateReferences>
    <we:reference id="WA200003233" version="2.0.0.3" store="WA200003233" storeType="OMEX"/>
  </we:alternateReferences>
  <we:properties>
    <we:property name="backgroundColor" value="&quot;#FFFFFF&quot;"/>
    <we:property name="bookmark" value="&quot;H4sIAAAAAAAAA81UTW/bMAz9K4ZOG2AMcZqmSW6tl52GIUi2XoocaItx1ciSpo8sXpH/Pkp2tqbbtcB8sOVHinzko/TMuHBGQvcFWmQLdqf1vgW7zwqWM3WJVZOq5vWsHk2u5kVxM+MzfkNe2nihlWOLZ+bBNujvhQsgY0ACH9h8dD3mswmfjovptMJqMq+AbXMGUq6giT47kA5zZtA6rUCKn9iHIJO3AU85w6OR2kJMtPHgMSY7kDv9E8HiwxXxgNqLA26w9j26RqOtP//nzPWrRPTSFoOlhKVWHoSiwBH7J3HCd0L6waXqlkdjqUqqvTOxWSWxa7QVNUiWeFt0bkhSahnatFpe4BsdbI1r3CWT8sJ3FOlbhTaz+D2g8xkHD9m74j07UTdWVlOvktNK1PtgMqOF8sn2qH+UFokEZ4vRKf/N65YfQNWEviZ12zQWGzg3YvnWjNeDXfBk+RTUIML13/S3hDihGjkMxB+lvvZVca2CLx/B+jiI1RMJGnWhbdpytHddkuajsGelx/mrSv6n8k/b8xTThqcX4zoMVV/N209RbPtwLcRYreax1y0cRUtnkxzi87LfrEU6+HGhg3cGalyBwsTW9FkEJj8aPVA8ipvWNn4/CzpNvbb3IENMlS6EPs82vn4BnsXbXKYEAAA=&quot;"/>
    <we:property name="creatorSessionId" value="&quot;c0c8a4ee-e563-42ce-91c0-ecca2ecaee9a&quot;"/>
    <we:property name="creatorTenantId" value="&quot;f24149cc-9205-4d16-8e46-11e5b93d0453&quot;"/>
    <we:property name="creatorUserId" value="&quot;1003200250F20827&quot;"/>
    <we:property name="datasetId" value="&quot;1111d1df-7a8b-4b6e-b054-aa081da3289e&quot;"/>
    <we:property name="embedUrl" value="&quot;/reportEmbed?reportId=3b444871-6999-4917-aebe-ffa6774ef52b&amp;config=eyJjbHVzdGVyVXJsIjoiaHR0cHM6Ly9XQUJJLUlORElBLUNFTlRSQUwtQS1QUklNQVJZLXJlZGlyZWN0LmFuYWx5c2lzLndpbmRvd3MubmV0IiwiZW1iZWRGZWF0dXJlcyI6eyJtb2Rlcm5FbWJlZCI6dHJ1ZSwidXNhZ2VNZXRyaWNzVk5leHQiOnRydWV9fQ%3D%3D&amp;disableSensitivityBanner=true&quot;"/>
    <we:property name="initialStateBookmark" value="&quot;H4sIAAAAAAAAA81UTW/bMAz9K4ZOG2AMTdYGa26pl126tkGy9TIEBW0zrhpF0igpq1f4v5eSna0fh50KLJdQjxT5yEf5QdTSWQXtJexQTMWZMdsd0DYbiVzoAbu6Or+YLc9vLmcXc4aN9dJoJ6YPwgM16K+lC6BiBgZ/rHMBSi2giacNKIe5sEjOaFDyN/bB7PIUsMsF3ltlCGLKlQePMe2ew/nMtUcfPnJFqLzc4wor36NLtIb84ZwL11uJ0nNfTJYKFkZ7kJoTR+z06GRcfzquJ+PRZFJieXxaQsQ3UvkhpGzn95a4H+6ytXEOBbNrDMkKlEi8CZ0bihRGhV2y5s/wlQlU4RI3yaW99C1n+l4iZYQ/Azqf1eAhezd6LzqexoIMzyoFLWS1DTazRmqffLfmV0HIJGoxPeryP7xm9R50xehLUrOmIWzgMIj5WzNeDn5ZJ8+XoAcRTl7TXzPipG7UsBB/lfrWd1UbHXxxC+TjypV3LGjUha8ZqpHO2iTNZ0kHpcf5i07+p/a79WGL+cLdk3Udlqrv5u23aN2l39OJih3yI46GCd5ZqHABGhMf2+eRmOJ4uUDXUb5kU/z/Kvm99OpdgwpRuPTkRSrCgspS4T8uxA+BSLQSu0eKGS2gkwQAAA==&quot;"/>
    <we:property name="isFiltersActionButtonVisible" value="true"/>
    <we:property name="pageDisplayName" value="&quot;Distribution of pickup point&quot;"/>
    <we:property name="pptInsertionSessionID" value="&quot;6277939B-7B6E-4ACB-8453-09CD8E44BEAE&quot;"/>
    <we:property name="reportEmbeddedTime" value="&quot;2023-06-08T17:28:13.219Z&quot;"/>
    <we:property name="reportName" value="&quot;uber gap analyst&quot;"/>
    <we:property name="reportState" value="&quot;CONNECTED&quot;"/>
    <we:property name="reportUrl" value="&quot;/links/CnB0hKDeEQ?ctid=f24149cc-9205-4d16-8e46-11e5b93d0453&amp;pbi_source=linkShare&amp;bookmarkGuid=79fd1a7f-920b-4987-bfaf-9515b7a9bcdb&quot;"/>
  </we:properties>
  <we:bindings/>
  <we:snapshot xmlns:r="http://schemas.openxmlformats.org/officeDocument/2006/relationships" r:embed="rId1"/>
</we:webextension>
</file>

<file path=ppt/webextensions/webextension10.xml><?xml version="1.0" encoding="utf-8"?>
<we:webextension xmlns:we="http://schemas.microsoft.com/office/webextensions/webextension/2010/11" id="{5CB74BE4-84A6-4DFF-9FBA-847ED35B1B65}">
  <we:reference id="wa200003233" version="2.0.0.3" store="en-US" storeType="OMEX"/>
  <we:alternateReferences>
    <we:reference id="WA200003233" version="2.0.0.3" store="WA200003233" storeType="OMEX"/>
  </we:alternateReferences>
  <we:properties>
    <we:property name="pptInsertionSessionID" value="&quot;B512B812-C239-4DD1-83BD-6DDE45AEA44A&quot;"/>
    <we:property name="reportUrl" value="&quot;/links/CnB0hKDeEQ?ctid=f24149cc-9205-4d16-8e46-11e5b93d0453&amp;pbi_source=linkShare&amp;bookmarkGuid=904b76d2-b80a-4cc6-be23-54684a1081d5&quot;"/>
    <we:property name="reportName" value="&quot;uber gap analyst&quot;"/>
    <we:property name="reportState" value="&quot;CONNECTED&quot;"/>
    <we:property name="embedUrl" value="&quot;/reportEmbed?reportId=3b444871-6999-4917-aebe-ffa6774ef52b&amp;config=eyJjbHVzdGVyVXJsIjoiaHR0cHM6Ly9XQUJJLUlORElBLUNFTlRSQUwtQS1QUklNQVJZLXJlZGlyZWN0LmFuYWx5c2lzLndpbmRvd3MubmV0IiwiZW1iZWRGZWF0dXJlcyI6eyJtb2Rlcm5FbWJlZCI6dHJ1ZSwidXNhZ2VNZXRyaWNzVk5leHQiOnRydWV9fQ%3D%3D&amp;disableSensitivityBanner=true&quot;"/>
    <we:property name="pageDisplayName" value="&quot;Frequency&quot;"/>
    <we:property name="datasetId" value="&quot;1111d1df-7a8b-4b6e-b054-aa081da3289e&quot;"/>
    <we:property name="backgroundColor" value="&quot;#A2A8AE&quot;"/>
    <we:property name="bookmark" value="&quot;H4sIAAAAAAAAA+1abU8cNxD+K6f9klY6VX5d2/kGFKRKVYRCSz9UqBrbs8cmy+11XygU8d873j0SIMCdSEIgPSEd55cdPzOe5/Ha54sslu2igvM3cILZ62y7rt+fQPN+wrNpNr9ZlyNnXBYSjNIcmVRcMOpVL7qynrfZ64usg2aG3WHZ9lAlg1T559E0g6rah1kqFVC1OM0W2LT1HKryXxw7U1PX9Hg5zfBsUdUNJJMHHXSYzJ5SdyoTFP6TpBEhdOUpHmDoxtq3uKibblkuOAolHFeBcfQGpfQJZTu2DjBX90+DDsB26nkH5ZwApDoNSrHcgA8sMMkEZxBSfVvOZ9XSlY/P/na+SOGDYZjtvusILIXLv6OBk7nLS/LXWXS5NUwFw7QS1jKLK022x0D/P7EldOGZUIVk0uZRRuuQfSY8U6jItI6R58YGQX/5apP3wfNOSq4Ll/ucAofOGLPSVnlCmfOprUimnMyZDcg0Kp57zx9tC6UQ4HOvPTMKMGds9azeY4smE8F6y1weZDTImJOPtSVRopMoNFOcWc5ysI/2URY6KqdS0hrKEQDDXHq2KKtumdz+fPds0RBjL66Ivzc0Bpp7yYPWwJlnwUoBiVDdON4OcXRWN2UgLNOluWTt8IqzYprtNfXJYHcpMj313J13ZXdOhd89NpMG/+6x7SYROpj8wH+kDqM/7JL0449jbHAwQHSM5cj6i+yX4TOBxrYduT10qfqTWy2pdFD3TcC3WHwsDFBSdPabmiRpgJNEp2+plsY9hKofNIzM/lqSY2O8h2rq+upNPdmBpp1snUJZga/wVXruiAJ+NCrZteHXgrUiKPdBnWbH9T87DdJUxOw1v5xeXM3OVjyFeaDa23C2ZrMGZ3AVyt0nxLrXz5fCrW9DZ0PgHszvAE28md5UaCI22+fD9P9cNlfrAmXe7rN0mrykKhbTAsLpU5BcM8eCww0lP5OSOyndqwrjhoobKq5NRV9EzVCz6LXiPAK9Vtg1qWhyCVzZ9FZolQtWu9x9v1RMWwFKiTXJeNAHGqHoq8nyuacl5TWwL4CWN9D+f4h5v9sjNY1G4YXXWhE7lYeo8nA/NTeT+iImFVVRSJNbySMKK7U2oDZ6+9l6u0fbEIwbsd3w8pG8DJoTGSUIIzG3yHIpHtiS3Mm5b/Wqza6l2RMj6soT/IsKZR0fhPVssv/tsr2MXyL/q76l5MA4At05hqZ7KXx4KBBJcMeDZnrg3bXT42V2na+v749M8KPh5A4kKlDCOGO8Sl+5YhtOrkK0X4b3/WKyqMt59/2R8plK3dfUCn5bK75mGqcAP/HYNyP77cVn+gRejgIXfch9jMqhzK1mXOf4gMDd2Axo7bRCHRiTmkXaT4CG73czcEvT1jkNJT+edhuwtu4+K+F64cvBSt2N9bzvNm9mXzq5n0wiuUGjtdEQNQdhY9Rr/3q7kciHJXKrbNJlkI1KblRyo5IvWyWFgBBs0EoKg0GyEGD4Fe9R92Vy4CLXPDomWDBcW5OvtHXPvSfjC1JhskM2vNOcKb/6ftE9thxnRluQArx0CE6BWn2/qMOzztdnd9xWyrWNxjGNTEvgqJ3zj42YEEWRG3qPtxy5jYEzzV/MOcVKbWirMtDSeN3r7ASb2XA8moYbvFqMQ5U4ttdxaMbB6buXn21oy5AWn6sj2Dsp+2ER+/oHTsNc3uVk3XftAgLuwxzvcJachHlM0XzQ4eEC6Ad3Ly//AxqfJdOAKgAA&quot;"/>
    <we:property name="initialStateBookmark" value="&quot;H4sIAAAAAAAAA+1aW08cNxT+K6t5SSutKntsj+28AQWpSpMgaNOHCkXH9pllkmFnOxcKQfz3Hs8sCRDYXW0SAukKaVnfzs3n+3xZXyShaGYlnL+CE0yeJ9tV9f4E6vcjnoyT6bzu9esXL7cOXrx9tfVyl6qrWVtU0yZ5fpG0UE+wfVM0HZRRAlX+fTROoCz3YRJLOZQNjpMZ1k01hbL4gENnamrrDi/HCZ7NyqqGKPKwhRaj2FPqTmXSzX8RpBF8W5ziIfp2qD3AWVW383LOMZWp5dIzjk6jEI7RmGZo7c1c3j8q7Q3bqaYtFFMyINYpkJJlGpxnngmWcgY+1jfFdFLOXfk09o/zWYwX9Gq2u7YlYylc7h0pjuIuL8lfa9BmRjPpNVMyNYYZXCqyOQb6/5msVOWOpTIXTJgsiGAssi80T+cyMKVC4Jk2PqW/bLnI+8xzVgiucpu5jAKHVmu9VFZxQpnzuaxAoqzImPHIFEqeOcfXloUiTcFlTjmmJWDG2PJZvUcWTSaCcYbZzIugkTEr1pUlUKAVmComOTOcZWDW9lHkKkgrY9JqyhEAzWwcmxdlO09ud757NqsJsRdXSN/rGz3NveBeKeDMMW9EChFQ7aBvhzA6qerCky3jubgo7c0VZtNxsldXJ73cOat01HN32hbtORX+dFiPavynw6YdBWhh9BP/mToM/rBL4o+/jrHGXgDBMRQD6i+S3/rPaDQ2zYDtvkvZndxqiaXDqqs9HmD+qdCbEqOzX1dESb05kXS6hmpJ7xsou57DSOzvBTk2xLuvpq7PXlWjHaib0dYpFCW4Ep/FcUcU8KOBya6pX8msJUG5z9Rxclz9u1MjTUVInvPL8cXV7GyFU5h6qr1tztZkUuMErkK5+4C27nXTOXGr26azPnAL89tDHW6mNxXqgPX2eT/9vxb11bpAmbf7KJ0mL6mKhbiAcPpMia6ZZd7iBpJfCMmdmO5liWEDxQ0UV4aiy4NiqFhwSnIegLYVZkUo6kwAlybuCo203iib2R8XivE8QCmxIhgPO08a8q4czcc9LCivGfsEYHnD2v8PMO93e4CmVpi61CklCZ3SQZCZvx+am0l9EpOKMs+FzozgAVMjlNIgN3z7xXy7R8cQDBuy3eByTVx6xQmMAlItMDPIMpEuOJLcibnvtdVm19LsgS1qixN8S4WiCgvNejTZfzBvL8LXyP+yayg5MAyG7hxD3T4VPCwKRCTc4aKZBry7dns8z67z1fl9zQQ/6m/uQKAEmWqrtZPxK5dsg8llFu0X/n03G82qYtr+eKB8pFT3LbmC3+aKb5nGMcAPrPtmZL8/+YwfwMuB4ILzmQtBWhSZUYyrDBcQ3I3DgFJWSVSeMaFYoPMEKPhxDwO3OG2V21Dy42GPASvz7qMirie+HCzl3VBNu3azM/vayf1gFMk1aqW0gqA4pCYEtfKvtxuKXEyRW0UdH4NsWHLDkhuWfNosmabgvfFKilSjF8x76H/FW+u9TAY8zRQPlqXMa66MzpbKuufdk3Y5sTDJIRnOKs6kW/6+6B5ZljOtDIgUnLAIVoJc/r6oxbPWVWd3vFbKlAnaMoVMCeCorHXrRixN8zzTtI83HLkJnjPFn8w9xVJuaMrC09J43evkBOtJfz0a1fVezQZVBQ7tVeibsXf67uVnG5rCx8Xn6gr2Tsh+XMS+/YVTP5d3OVl1bTMDj/swxTucJSdhGmI0FzrcPwDtT9gxvoUrl0UoPgv9GJ7Ly/8A54u1r6EqAAA=&quot;"/>
    <we:property name="isFiltersActionButtonVisible" value="true"/>
    <we:property name="reportEmbeddedTime" value="&quot;2023-06-10T09:05:13.242Z&quot;"/>
    <we:property name="creatorTenantId" value="&quot;f24149cc-9205-4d16-8e46-11e5b93d0453&quot;"/>
    <we:property name="creatorUserId" value="&quot;1003200250F20827&quot;"/>
    <we:property name="creatorSessionId" value="&quot;e90479e1-b391-4ec7-a1d4-1fde6e13677d&quot;"/>
  </we:properties>
  <we:bindings/>
  <we:snapshot xmlns:r="http://schemas.openxmlformats.org/officeDocument/2006/relationships" r:embed="rId1"/>
</we:webextension>
</file>

<file path=ppt/webextensions/webextension2.xml><?xml version="1.0" encoding="utf-8"?>
<we:webextension xmlns:we="http://schemas.microsoft.com/office/webextensions/webextension/2010/11" id="{7C69A90F-D02B-42F5-BFFD-A626F4B1ECE2}">
  <we:reference id="wa200003233" version="2.0.0.3" store="en-US" storeType="OMEX"/>
  <we:alternateReferences>
    <we:reference id="WA200003233" version="2.0.0.3" store="WA200003233" storeType="OMEX"/>
  </we:alternateReferences>
  <we:properties>
    <we:property name="backgroundColor" value="&quot;#FFFFFF&quot;"/>
    <we:property name="bookmark" value="&quot;H4sIAAAAAAAAA8VUTW/bMAz9K4FOG2AMdro4dm5tlp2GIUi2XoYcaItx1ciSp48sWZD/Pkp2t7YbtlO6SyKRNPn49MgT48J2Eo4foUU2Yzda71owu1HGEqae2sZFlqew5TXn6TSHopwUBUXpzgmtLJudmAPToLsV1oMMCcn4hU2LtMzHSOHjyduywgzHOdskDKRcQhNitiAtJqxDY7UCKb5jn4Jczng8JwwPndQGQqG1A4eh2J7C6U4AszdXhANqJ/a4xtr11hV22rjhDnmZ5kWRpVVV1bzEq2kVvrG9N4L/d3woGoHNtXIgFAEItj82SPatkG4IqY6LQ2eIDeLo2AVS59RFo42oQbLYn0Hbt3Nicy19G0+LJ/a19qbGFW6jSznhjpTpc4VmZPCrR+tGHByMXmWv2ZlYWxpNnMagpah3vht1WigXfXf629wggeBslp6T/4UrvKa3f0V0zfegarI+h3PdNAYbcMN1cWmsq8EvePS892qQ2uR3+BuyWKEaOUj5l3Y+9V3V0ltSB/Ie6PwOjAvDVN2TAINmKIE2HM3NMcrmnTAPys6Sy/f6TC/hOV4YwU9lnDcPs03e+0cDO0i15+cFZuaybQbFDLs4ZGk1DzJp4SBaWoiBh/AMjwTCWqRtGw7aO9tBjUtQGMno+vwCYxxNDSgedBnPJvx/ECS+Xpa3IH0oFbdwX2cTfn4AJeJweRsGAAA=&quot;"/>
    <we:property name="creatorSessionId" value="&quot;b0a1ae85-3af1-4d79-9d9f-3b82b958bed0&quot;"/>
    <we:property name="creatorTenantId" value="&quot;f24149cc-9205-4d16-8e46-11e5b93d0453&quot;"/>
    <we:property name="creatorUserId" value="&quot;1003200250F20827&quot;"/>
    <we:property name="datasetId" value="&quot;1111d1df-7a8b-4b6e-b054-aa081da3289e&quot;"/>
    <we:property name="embedUrl" value="&quot;/reportEmbed?reportId=3b444871-6999-4917-aebe-ffa6774ef52b&amp;config=eyJjbHVzdGVyVXJsIjoiaHR0cHM6Ly9XQUJJLUlORElBLUNFTlRSQUwtQS1QUklNQVJZLXJlZGlyZWN0LmFuYWx5c2lzLndpbmRvd3MubmV0IiwiZW1iZWRGZWF0dXJlcyI6eyJtb2Rlcm5FbWJlZCI6dHJ1ZSwidXNhZ2VNZXRyaWNzVk5leHQiOnRydWV9fQ%3D%3D&amp;disableSensitivityBanner=true&quot;"/>
    <we:property name="initialStateBookmark" value="&quot;H4sIAAAAAAAAA8VUTW/bMAz9K4FOG2AMcbqkSW6pl126tkHS9TIEBW0zrhpF0vSR1Qv830fJ7tp1wHpK54vFR4p6pB51YCW3WkB9CTtkU3am1HYHZttLWcJkh11dnV/Mlue3l7OLOcFKO66kZdMDc2AqdDfcehAhA4Hf1gkDIRZQBWsDwmLCNBqrJAj+E9tgcjnjsUkYPmihDISUKwcOQ9o9hZNNZ6cfTuhEKBzf4woL16JL1Mq4zobRpD8aj9N+nudFOcGT0zzssa030nw9PhwaiWVKOuCSCATsdNyfjAY4ngwHw4+THFMcjAK+4cJ1IXk9f9CG6qZu1Dr0K6MqKmV4AYLF+gzatpwDy5Twu7ia/4GvlDcFLnETXdJxV1OmrzmansHvHq3rleCg9y59zxrq2sIo6mkMWvBi63VPKy5d9N2pH5lBIlGyab9J/hevcJve/pPRrNyDLAh9SWdWVQYrcJ05PzbXZefnZfR89rKT2vBv+mtCLJeV6KT8pJ3rtqpCeEvqwLIlmt2BcWFs8nsSYNAMJVCmRHNWR9l84uZR2Wly/Fpf6CVcxxsz+K2MZv042+S9fzawnVTb/rzBzBy3zHUTv+cSYDuklzMslHdWQ4ELkBjL1W0GjjGO5gJkGZQX1yb8v3CSVyu8GxA+aC6+s/E2gxZ5LvCVDeH1ZZFWZPcLTkNn+AgGAAA=&quot;"/>
    <we:property name="isFiltersActionButtonVisible" value="true"/>
    <we:property name="pageDisplayName" value="&quot;Distribution of pickup points based on status&quot;"/>
    <we:property name="pptInsertionSessionID" value="&quot;F1A8A136-FA60-4426-A357-16EDE34C4678&quot;"/>
    <we:property name="reportEmbeddedTime" value="&quot;2023-06-09T09:39:37.178Z&quot;"/>
    <we:property name="reportName" value="&quot;uber gap analyst&quot;"/>
    <we:property name="reportState" value="&quot;CONNECTED&quot;"/>
    <we:property name="reportUrl" value="&quot;/links/CnB0hKDeEQ?ctid=f24149cc-9205-4d16-8e46-11e5b93d0453&amp;pbi_source=linkShare&amp;bookmarkGuid=98edc077-73a3-4a32-823e-018def421e67&quot;"/>
  </we:properties>
  <we:bindings/>
  <we:snapshot xmlns:r="http://schemas.openxmlformats.org/officeDocument/2006/relationships" r:embed="rId1"/>
</we:webextension>
</file>

<file path=ppt/webextensions/webextension3.xml><?xml version="1.0" encoding="utf-8"?>
<we:webextension xmlns:we="http://schemas.microsoft.com/office/webextensions/webextension/2010/11" id="{ABDFDE6A-4BCC-4F34-BF26-3905DF898B81}">
  <we:reference id="wa200003233" version="2.0.0.3" store="en-US" storeType="OMEX"/>
  <we:alternateReferences>
    <we:reference id="WA200003233" version="2.0.0.3" store="WA200003233" storeType="OMEX"/>
  </we:alternateReferences>
  <we:properties>
    <we:property name="backgroundColor" value="&quot;#FFFFFF&quot;"/>
    <we:property name="bookmark" value="&quot;H4sIAAAAAAAAA9VVUY/TMAz+K1WeQKpQx+i27u1uN54Qmja4l9Me3MTr5ZYmJUnHxrT/jpP2xHYgeLoDpKpNbNf+/MV2jkxI1yg4fIQa2ZRdG7OtwW6TAUuZvpRluKGnGMGkHI6heDccjoKVabw02rHpkXmwFfpb6VpQwSEJ7xgv8nIwykWG5WSUj7NRmSNbpwyUWkAVbDagHKasQeuMBiW/YeeCVN62eEoZ7htlLIRAKw8eQ7AdmdOeAA7eDAkHcC93uELuO+kSG2N9vxdFVow5F1nJs0n+tuB8XNI/rtNG8H+2D0EjsJnRHqQmAEH2ywRJvpHK9yblYb5vLLFBHB2aQOqMsqiMlRwUi/lZdF06RzYzqq3jan4hX5nWclziJqq0l/5Anj6XaBOLX1p0PhHgIXk1eM1OxNrCGuI0Gi0k37ZN0hipfdTdm68ziwRCsGl2Sv8WrnCarfstoiuxA81J+hTOVVVZrMD32/lzY132eimi5n2r+1LL/wv4XlI3XwLP/qFKuIFDEofQz5jWJHFSV6qfCz8a8VMHlavWUauh6HDN7sH6MJnKB+rm0IDkwFiB9voQe/BG2scxMUifn/knzRc4fmEEZ+Se1o+jkvQPZ/OvP++OoRcYQc+daKia/nILfmojQqnUsJc13TCBiXAUZ0XCaqTrKyxM610DHBegMdLRdBEkRjvqBdAi1GZc2/D9IKkAu9K8BdWGUPFa6+Ksw+s741P3dGwHAAA=&quot;"/>
    <we:property name="creatorSessionId" value="&quot;c4491a7b-3ee3-4723-9b1a-1001b6a0546f&quot;"/>
    <we:property name="creatorTenantId" value="&quot;f24149cc-9205-4d16-8e46-11e5b93d0453&quot;"/>
    <we:property name="creatorUserId" value="&quot;1003200250F20827&quot;"/>
    <we:property name="datasetId" value="&quot;1111d1df-7a8b-4b6e-b054-aa081da3289e&quot;"/>
    <we:property name="embedUrl" value="&quot;/reportEmbed?reportId=3b444871-6999-4917-aebe-ffa6774ef52b&amp;config=eyJjbHVzdGVyVXJsIjoiaHR0cHM6Ly9XQUJJLUlORElBLUNFTlRSQUwtQS1QUklNQVJZLXJlZGlyZWN0LmFuYWx5c2lzLndpbmRvd3MubmV0IiwiZW1iZWRGZWF0dXJlcyI6eyJtb2Rlcm5FbWJlZCI6dHJ1ZSwidXNhZ2VNZXRyaWNzVk5leHQiOnRydWV9fQ%3D%3D&amp;disableSensitivityBanner=true&quot;"/>
    <we:property name="initialStateBookmark" value="&quot;H4sIAAAAAAAAA9VVS2/bMAz+K4ZOG2AMzgYnTW5pml26tkGy9TIEAy0zrhpF8vTI6gX576VkF0tboD2l23yx+BD1kfpI7VgpbC2huYQNshE71Xq9AbNOeixlqtNdXZ1fjOfnPy7HF1NS69oJrSwb7ZgDU6G7FtaDDBFI+X2ZMpByBlWQViAtpqxGY7UCKX5j60wmZzzuU4Z3tdQGQsiFA4ch7JbcSaazex8+0YnAndjiArlrtXOstXGdXA6z4YDzMit4dpJ/HHI+KGiPba0R5uv+4dAIbKKVA6EIQNDxYV70+nmZYXHSzwdZv8gjwJWQrnMpmuldbShvqkZTh3pNKItKG8FBspifQdums2MTLf0mrqaP9AvtDcc5rqJJOeEaivStQJMY/OnRuqQEB8m73nu2p6rNjKaaRqeZ4GtfJ7UWykXbjf41MUggSjbK9unfwhVu09sXEY3LLShO2qdwxlVlsALXidNjY513dlFGy2evOqrl/wV8J6hRHwPP/iEmnEGTxPnyHNOSNFaoSnZz4U8jfm2hcukttRqWLa7JDRgXZlBxS90cGpACaFOiOW1iD54J8zAmeunxK/+k+UKN3xjBQXH3y4dRSfbbg/nX3XdboTcYQcdOdLmP3yEN2AbpKQoL7Z2tgeMMFMaE6zaGwOhHbAdVBvbFtQn/L4Io1pLvGqQPvIsPV7zRwEdRSHxlQ3jOWIQV0d0DIh4sVlkHAAA=&quot;"/>
    <we:property name="isFiltersActionButtonVisible" value="true"/>
    <we:property name="pageDisplayName" value="&quot;Distribution of Pickup point based on day&quot;"/>
    <we:property name="pptInsertionSessionID" value="&quot;F1A8A136-FA60-4426-A357-16EDE34C4678&quot;"/>
    <we:property name="reportEmbeddedTime" value="&quot;2023-06-09T11:12:44.495Z&quot;"/>
    <we:property name="reportName" value="&quot;uber gap analyst&quot;"/>
    <we:property name="reportState" value="&quot;CONNECTED&quot;"/>
    <we:property name="reportUrl" value="&quot;/links/CnB0hKDeEQ?ctid=f24149cc-9205-4d16-8e46-11e5b93d0453&amp;pbi_source=linkShare&quot;"/>
  </we:properties>
  <we:bindings/>
  <we:snapshot xmlns:r="http://schemas.openxmlformats.org/officeDocument/2006/relationships" r:embed="rId1"/>
</we:webextension>
</file>

<file path=ppt/webextensions/webextension4.xml><?xml version="1.0" encoding="utf-8"?>
<we:webextension xmlns:we="http://schemas.microsoft.com/office/webextensions/webextension/2010/11" id="{38A9E692-7548-4D00-B4F7-ED425FFD7D25}">
  <we:reference id="wa200003233" version="2.0.0.3" store="en-US" storeType="OMEX"/>
  <we:alternateReferences>
    <we:reference id="WA200003233" version="2.0.0.3" store="WA200003233" storeType="OMEX"/>
  </we:alternateReferences>
  <we:properties>
    <we:property name="backgroundColor" value="&quot;#FFFFFF&quot;"/>
    <we:property name="bookmark" value="&quot;H4sIAAAAAAAAA7VUTW/bMAz9K4Eu3QBj8EfSxr21WYMNGIag3bLD0AMtMa4a2fJkuWsW5L+PlB2kK4q1KNCLYZEU+fiox61Qum0MbL5CheJUnFu7rsCtR4mIRP2vTRWpTHAcqzyfqrRIsuMJUJRtvLZ1K063woMr0S9124HhhGT8KdJ4Ml0VeTaB8RSPizg9SVFcRwKMWUDJMSswLUaiQdfaGoz+g30KcnnX4S4SeN8Y64ALXXnwyMXuKJzOBDD5kBEOkF7f4RVK31svsbHOD+c8l6s4gZMkxemJjOMsVoy97b0B/PPxXDQAm9nag64JANuebJDsK238EFJsLu4bR2xs96TOgzMfFzDNlMRU5lkmkzHEOcHym4ZjZtRpaZ2WYMjYp+Nsy33naSTmzlYh7zDAjiIvaq/9hg7fC3Qjh786bP1IgYfRu+Q9BXwL+eMdTeHHDToMCagppXvutuJz+DJobNueoRBiuuqRh09XtnMSL3F1OAQoOxrdwlkabICz0HLdNaPG6tqTj6ovwXThlVDyL5rao065QTbThaMZ9XHEodc7+vQP4UHdF+F5ho3/Y4zEjf09c0iTUMxYtN0P50zdQS3J+hjUWVk6LGHP5MVbI74c/FoFz7yrBwVMXgX/DRB+oqtPcMnzbHVdmkHuB33171MYktjsBpznLVPckjJZTHTLOoXufBPe5Eft9pJPordne+iFH2+/cMh3+2CLDJrdvFwvr6rP3A2bm3NUVjFhFdzritYnA9zxxQNrokLazfxjO982IHEBdS/8ps+uMcTRa4Ba8YTCf1g4T0gz7Oy+Dmtz9xfEttUeSQYAAA==&quot;"/>
    <we:property name="creatorSessionId" value="&quot;c28a2419-81a7-4573-9fdd-731dc3a3cdc4&quot;"/>
    <we:property name="creatorTenantId" value="&quot;f24149cc-9205-4d16-8e46-11e5b93d0453&quot;"/>
    <we:property name="creatorUserId" value="&quot;1003200250F20827&quot;"/>
    <we:property name="datasetId" value="&quot;1111d1df-7a8b-4b6e-b054-aa081da3289e&quot;"/>
    <we:property name="embedUrl" value="&quot;/reportEmbed?reportId=3b444871-6999-4917-aebe-ffa6774ef52b&amp;config=eyJjbHVzdGVyVXJsIjoiaHR0cHM6Ly9XQUJJLUlORElBLUNFTlRSQUwtQS1QUklNQVJZLXJlZGlyZWN0LmFuYWx5c2lzLndpbmRvd3MubmV0IiwiZW1iZWRGZWF0dXJlcyI6eyJtb2Rlcm5FbWJlZCI6dHJ1ZSwidXNhZ2VNZXRyaWNzVk5leHQiOnRydWV9fQ%3D%3D&amp;disableSensitivityBanner=true&quot;"/>
    <we:property name="initialStateBookmark" value="&quot;H4sIAAAAAAAAA7VU227aQBD9FbQvaSWr8gUKzhuhoFZpEgQtfaiiarwezIbF667XNC7i3zu7NiKKohJF4sXy3M/M7JkdS0VZSKhvYYPskl0ptd6AXncC5rG81d3dXd8MZ9e/boc3Y1KrwgiVl+xyxwzoDM1ClBVIm4GUP+89BlJOIbPSEmSJHitQlyoHKf5i40wmoyvcewwfC6k02JRzAwZt2i25k0y1gw8RVQRuxBbnyE2jnWGhtGnlOOZLP4B+EOKgz30/8lOgmLKxOpin/W1RB2ykcgMiJwBWF/q9wTKJox50B/gx8cN+6AAuhTStS1KPHwtNfe8O85o4Y9xNYBClHEMeRxEPuuDHBMvUhfUZUaeZ0oKDJGWTzmZbHDoPPTbRauPytrupyHOcG2FqEr4nqDsaf1dYmk4KBjrvgvfk8M3l9/e0hR8r1OgSUFOpaGa3Y1/c14LGsmwm5FxktXlmsdJcVZrjDJdHwUHZ0+qmWtFiHZyp4Ouq6BRK5IZsVH0BsnLvgZJ/FdQedWobtGoKuBhRHxfW9X5Pn+YhPKn7KjwnpvF/jB5bqT8jjbSJ1E7M2x2WM0y3kHPSPgc1zDKNGRwmOT434llrF6mzTKq8ZUDvTfDPgPAzhb4wS7vPUuSZbOl+5FfzPpkkio1WoI29J8kDMdOSiaKUTlFf1e5NfhL6QPnAO/+0217s420ODtkenlyRlrP16/nypvqWD3trOs6FbZDurP1RlSkL4DiFvKF20cQLdH60b8hTuwP3707KC+RzV5m5IrQVkUg8EWBvNXOwHLp/z64frzYGAAA=&quot;"/>
    <we:property name="isFiltersActionButtonVisible" value="true"/>
    <we:property name="pageDisplayName" value="&quot;Distribution of Pickup point CITY based on hour of the day&quot;"/>
    <we:property name="pptInsertionSessionID" value="&quot;F1A8A136-FA60-4426-A357-16EDE34C4678&quot;"/>
    <we:property name="reportEmbeddedTime" value="&quot;2023-06-09T11:42:51.690Z&quot;"/>
    <we:property name="reportName" value="&quot;uber gap analyst&quot;"/>
    <we:property name="reportState" value="&quot;CONNECTED&quot;"/>
    <we:property name="reportUrl" value="&quot;/links/CnB0hKDeEQ?ctid=f24149cc-9205-4d16-8e46-11e5b93d0453&amp;pbi_source=linkShare&amp;bookmarkGuid=17cec9b7-4454-4dde-8518-e5d77fe364ea&quot;"/>
  </we:properties>
  <we:bindings/>
  <we:snapshot xmlns:r="http://schemas.openxmlformats.org/officeDocument/2006/relationships" r:embed="rId1"/>
</we:webextension>
</file>

<file path=ppt/webextensions/webextension5.xml><?xml version="1.0" encoding="utf-8"?>
<we:webextension xmlns:we="http://schemas.microsoft.com/office/webextensions/webextension/2010/11" id="{E693DD01-42E9-41A8-9D15-7755225C439B}">
  <we:reference id="wa200003233" version="2.0.0.3" store="en-US" storeType="OMEX"/>
  <we:alternateReferences>
    <we:reference id="WA200003233" version="2.0.0.3" store="WA200003233" storeType="OMEX"/>
  </we:alternateReferences>
  <we:properties>
    <we:property name="backgroundColor" value="&quot;#FFFFFF&quot;"/>
    <we:property name="bookmark" value="&quot;H4sIAAAAAAAAA81U32/aMBD+V5BfuknRBKQE6BtlVJo0TQg29jD14bAvqYsTZ47DYIj/vXdOUNutWqtKlcZDhO8+n7/78d1BKF2VBvZfIEdxIS6t3eTgNp2eiETx2JaMlFLDbgKxlEolAxwkA0LZ0mtbVOLiIDy4DP1KVzUYDkjGH2KQqASSZAjJSHZ7qn8+VGNxHQkwZg4ZY1IwFUaiRFfZAoz+jU0IcnlX4zESuCuNdcAPLT145Me2BKczEex9iIkHSK+3uETpG+sCS+t8e07TYbpOZTJM4qTbV9iNpaI7VeMN5J/H86OB2NQWHnRBBNj2ZIJkT7XxLWS9n+1KR9U4nIp6FZzj8zWMYiWxL8dxLHvn0B0TLb8vGTOlTDPrtARDxiYcR1udMu9H4srZPMRtG1gTclZ47fd0+LZG13H4s8bKdxR46LzrvSfA1xC/e6QufL9BhyEAJaV0U7uD+BS+TBqrqqlQgJg6/8PDp6WtncQFpveHQOVIrZs7S40NdOZabuqyU1pdePLR6yswdZgSCv5ZU3qUKSfIZrpwNtGOm3LG6OsjfZpZePD0iyg9U5B/04zEjf01dUjNUFy06HDqz0RtoZDIg/SY1CTLHGZwKubsrRkvWr9WwXNVF60IBq+i/wYMvabp/JsM97PSRWZaxd9LrBlRYUhl0xtwnhfN+pbEyXqiW9YpdJf7MJYftTupnhQx+29bwRPfbCm6cPtg9bRC379cZK+qPle7XfccI7eKS5zDTue0cwnAv4d1FjnSQuc/tvZVCRLnUDTbomyiaww4mh8oFKr2f9hST+g5LPrmHVbz8Q6NMhLEfgYAAA==&quot;"/>
    <we:property name="creatorSessionId" value="&quot;af2260bc-4168-4057-a712-a1f7095f0a7d&quot;"/>
    <we:property name="creatorTenantId" value="&quot;f24149cc-9205-4d16-8e46-11e5b93d0453&quot;"/>
    <we:property name="creatorUserId" value="&quot;1003200250F20827&quot;"/>
    <we:property name="datasetId" value="&quot;1111d1df-7a8b-4b6e-b054-aa081da3289e&quot;"/>
    <we:property name="embedUrl" value="&quot;/reportEmbed?reportId=3b444871-6999-4917-aebe-ffa6774ef52b&amp;config=eyJjbHVzdGVyVXJsIjoiaHR0cHM6Ly9XQUJJLUlORElBLUNFTlRSQUwtQS1QUklNQVJZLXJlZGlyZWN0LmFuYWx5c2lzLndpbmRvd3MubmV0IiwiZW1iZWRGZWF0dXJlcyI6eyJtb2Rlcm5FbWJlZCI6dHJ1ZSwidXNhZ2VNZXRyaWNzVk5leHQiOnRydWV9fQ%3D%3D&amp;disableSensitivityBanner=true&quot;"/>
    <we:property name="initialStateBookmark" value="&quot;H4sIAAAAAAAAA81U227aQBD9FbQvaSWr4hYT8kYoSFWaBEFLH6qoGnbHZsPidddrGoL4986sjZJeVKJIkfpieed65nJmJ5QucgPba1ijOBcX1q7W4FaNlohEVstubi6vBtPLb9eDqxGJbe61zQpxvhMeXIp+rosSDEcg4dfbSIAxE0j5lYApMBI5usJmYPQDVsak8q7EfSTwPjfWAYecefDIYTdkTm/K3XrXoYwgvd7gDKWvpFPMrfP1O0l6ySKRcS/uxM22wmZHKvIpKm2AedyekwZgQ5t50BkBYNlprGKI4x7EZ7LZUu1uT/VZnmjja5PFdnSfO6p7d+jXOCj73QWcdZTEtux3OrLVhWafYPltzjZDqjS1TkswJKzCcbT5ofJ2JMbOrkPcejYlWY4yr/2WHp8X6BoOv5dY+IYCD403rbdk8CnEb+5pCl+W6DAEoKKUrnq3Ex/Cl0FjUVQdCiamXP+m4dfMlk7iFJPHR4Cyp9FNnKXBBjgTLVdl3sitzjzpKPscTBn2gYJ/1FQeVcoFspgcTgba8VBO2Pp2T59qF56kfhakIw35N8xILO2PoUMahuKmRbvDfAZqA5lEXqRfQQ3S1GEKh2aOXhvxtNZrFTTjMqtJcPoi+K+A0Gvazj/B8DwLnaWmZvwjxaoVFYZYNlyC83xSFndETuYTeVmn0F1sw1q+1+7AemLE6L8dBW98daXI4e7J6amJvn0+yV7UfWbQnlWPnRRrpOPMP7b0RQ4SJ5BV9yCv/DUGO9oQyBSq+j/cob8wNpxyEZLQHPXC4BEHPvAiwArofgLs8M4BawYAAA==&quot;"/>
    <we:property name="isFiltersActionButtonVisible" value="true"/>
    <we:property name="pageDisplayName" value="&quot;Distribution of Pickup point AIRPORT based on hour of the day&quot;"/>
    <we:property name="pptInsertionSessionID" value="&quot;F1A8A136-FA60-4426-A357-16EDE34C4678&quot;"/>
    <we:property name="reportEmbeddedTime" value="&quot;2023-06-09T12:15:08.782Z&quot;"/>
    <we:property name="reportName" value="&quot;uber gap analyst&quot;"/>
    <we:property name="reportState" value="&quot;CONNECTED&quot;"/>
    <we:property name="reportUrl" value="&quot;/links/CnB0hKDeEQ?ctid=f24149cc-9205-4d16-8e46-11e5b93d0453&amp;pbi_source=linkShare&amp;bookmarkGuid=f02878c7-a1dd-46fa-a60b-2c28721318b7&quot;"/>
  </we:properties>
  <we:bindings/>
  <we:snapshot xmlns:r="http://schemas.openxmlformats.org/officeDocument/2006/relationships" r:embed="rId1"/>
</we:webextension>
</file>

<file path=ppt/webextensions/webextension6.xml><?xml version="1.0" encoding="utf-8"?>
<we:webextension xmlns:we="http://schemas.microsoft.com/office/webextensions/webextension/2010/11" id="{8E1DCDD3-C57C-4E23-99AD-AE8B889A092A}">
  <we:reference id="wa200003233" version="2.0.0.3" store="en-US" storeType="OMEX"/>
  <we:alternateReferences>
    <we:reference id="WA200003233" version="2.0.0.3" store="WA200003233" storeType="OMEX"/>
  </we:alternateReferences>
  <we:properties>
    <we:property name="backgroundColor" value="&quot;#FFFFFF&quot;"/>
    <we:property name="bookmark" value="&quot;H4sIAAAAAAAAA81VUWvbQAz+K+FeuoEZThw7Wd/aLIXBGKHdsodRhuxTnGvsO+987pqF/PdJdw7tutIWRsf8YCydTvqkT5J3Qqq2qWD7EWoUx+LUmE0NdjMYikjo33UTjIeTSYpyGidZlo1hkuVkZRqnjG7F8U44sCW6pWo7qNghKb+K0XQKK8ynWY6ZHAF5gVxcRgKqagEl26ygajESDdrWaKjUTwwu6MjZDveRwJumMhY40IUDhxzsmsxJJoDDNwnhgMKpa7zAwgXtOTbGul4ey/EkGRfFqCjSpJjmcTJK6U4bTj34p+05qAc2M9qB0gSAdQ8mSPqVqlxvkm/nN42lauwORT3zh2n6Nh1jWsRxksYymyaQAsFy24ZtZpRpaawqoCJlcMfelofMR5E4s6b2fnsCO7Kca6fcloTPOdqBxe8dtm4gwcHg1fA1GXzy/uM9sfBljRa9A0pKqlC7nXjv3wwa2zZUyJtUXX3vhKUL09kCz3F1K3goe6JuYQ0R6+EsVLHpmkFjlHZ0RtGXUHW+S8j5B0XpUaacIKvpwtGJskzKEVtf7ukVeuFO6GdBeqIgj8OMxNr8mFkkMiQXLdo9zM+L43Kqxm8kKCMfhXUir0EXpL2P6aQsLZZw4Hj+0oDP+3MV8J51up/N9E/4zGyrdFn1s387bKFZhTS6c7M1WMc7J7+iOeXRomvGSrSnW9+h75Q9LAAajvl/mz43f1hYdOHqzhbqe2r7/Hn7u+b+B53K1PZ/GXZVG8l81nCjalr1ZMDPXU5FjfQf4Q/TubaBAhegw5JqQhCF3o7aG7TkBvLffjk+sEb8/yXE4SWy/wXZAke59QYAAA==&quot;"/>
    <we:property name="creatorSessionId" value="&quot;1f99e9e8-63a7-4254-baa8-6ed5099979f9&quot;"/>
    <we:property name="creatorTenantId" value="&quot;f24149cc-9205-4d16-8e46-11e5b93d0453&quot;"/>
    <we:property name="creatorUserId" value="&quot;1003200250F20827&quot;"/>
    <we:property name="datasetId" value="&quot;1111d1df-7a8b-4b6e-b054-aa081da3289e&quot;"/>
    <we:property name="embedUrl" value="&quot;/reportEmbed?reportId=3b444871-6999-4917-aebe-ffa6774ef52b&amp;config=eyJjbHVzdGVyVXJsIjoiaHR0cHM6Ly9XQUJJLUlORElBLUNFTlRSQUwtQS1QUklNQVJZLXJlZGlyZWN0LmFuYWx5c2lzLndpbmRvd3MubmV0IiwiZW1iZWRGZWF0dXJlcyI6eyJtb2Rlcm5FbWJlZCI6dHJ1ZSwidXNhZ2VNZXRyaWNzVk5leHQiOnRydWV9fQ%3D%3D&amp;disableSensitivityBanner=true&quot;"/>
    <we:property name="initialStateBookmark" value="&quot;H4sIAAAAAAAAA81V30/bMBD+Vyq/sEnRFJoGOt5KV6SJAVW7dQ8TQhfnGgyunTkOI1T933fnpAIxBEgT016i3A/ffef77rwWuapKDc0prFAciENrr1fgrnu7IhKm052dHZ+MZscXp6OTCalt6ZU1lThYCw+uQL9QVQ2aI5Dyx3kkQOspFCwtQVcYiRJdZQ1odYetM5m8q3ETCbwttXXAIecePHLYG3InmXLvfkgoI0ivbnCO0rfaGZbW+U4e5IP9ZCBlX8o0kcMsTvopnalaa4D5sj8nDcDG1nhQhgCwrj8cwhKz4V6Ge3kf9jGGjPVLpX3nkjWT29JR3evtfR0FY5p+TAeYyjhO0jjfGyaQAsHyTck+Y6q0sE5J0KRsw3G0xbbyfiSOnF2FuF1vavKcGK98Q8K3DF3P4c8aK9/LwUPv3e57cvga4scb6sL3S3QYAlBRuWrvbi0+hy+Dxqpqbyi46Hr1yMLS3NZO4gyX90KAsqHWTZ2lxgY4UyWv67JXWmU82Sj7AnQd+EDBvygqjyrlAllNB3ZGynFTdtj7fEOflgsPUr8K0gsX8jzMSFzaX2OH1IycLy1aP92fN8fl1QovSFA2fxbWKL8BI0n7GNOoKBwWsO3x5K0Bzzq7avEe1aabzfRP+NzZSplCd7N/P2wtWUVuTe3Hl+A8b5fsiuaUR4uOWZejO2wCQz8pt10ANByT/7Z8Jn+7sOjA1YMt1HGqef28/R25/wFTeXA37HHfNbFCehP4x9a+KkHiFEy7hso2jMLgRwQGkzNFwn9Yf08sivCCiJCESKMyjS8c4HdFBFgB3W98/lkD4gYAAA==&quot;"/>
    <we:property name="isFiltersActionButtonVisible" value="true"/>
    <we:property name="pageDisplayName" value="&quot;Frequency of AIRPORT Pick up points based on time of the day and status&quot;"/>
    <we:property name="pptInsertionSessionID" value="&quot;F1A8A136-FA60-4426-A357-16EDE34C4678&quot;"/>
    <we:property name="reportEmbeddedTime" value="&quot;2023-06-09T13:41:34.302Z&quot;"/>
    <we:property name="reportName" value="&quot;uber gap analyst&quot;"/>
    <we:property name="reportState" value="&quot;CONNECTED&quot;"/>
    <we:property name="reportUrl" value="&quot;/links/CnB0hKDeEQ?ctid=f24149cc-9205-4d16-8e46-11e5b93d0453&amp;pbi_source=linkShare&amp;bookmarkGuid=0db94361-0a17-4209-bc65-0f45694ba721&quot;"/>
  </we:properties>
  <we:bindings/>
  <we:snapshot xmlns:r="http://schemas.openxmlformats.org/officeDocument/2006/relationships" r:embed="rId1"/>
</we:webextension>
</file>

<file path=ppt/webextensions/webextension7.xml><?xml version="1.0" encoding="utf-8"?>
<we:webextension xmlns:we="http://schemas.microsoft.com/office/webextensions/webextension/2010/11" id="{2B5849C3-B202-43B8-9460-1AF2173F38E2}">
  <we:reference id="wa200003233" version="2.0.0.3" store="en-US" storeType="OMEX"/>
  <we:alternateReferences>
    <we:reference id="WA200003233" version="2.0.0.3" store="WA200003233" storeType="OMEX"/>
  </we:alternateReferences>
  <we:properties>
    <we:property name="backgroundColor" value="&quot;#FFFFFF&quot;"/>
    <we:property name="bookmark" value="&quot;H4sIAAAAAAAAA81V3WvbMBD/V4JeuoEZdhJ7Sd/aLIXBGKHduodRxkW6uGptyZPlLlnI/747yaFdV9rC6JgfhO9Dd7/71FYo3TYVbD5CjeJQHFt7XYO7HmQiEeZ3nkqllBmmqNLibYFyLBWSlm28tqYVh1vhwZXoz3XbQcUGiflV4FLJ0TAbTZdykk7zySRfZuIiEVBVCyhZZwVVi4lo0LXWQKV/YjRBIu863CUC101lHbCjMw8e2dkNqRNNALM3I8IB0usbPEPpI/cUG+t8T8uiWEmUw3FaqHGaTWFSDOlOG6UB/NP67DQAm1njQRsCwLwHAyT+Sle+V1lu5uvGUTa2+6SeBGGeT/Mx5jJNR3mqiskIciBYftOwzowiLa3TEipiRnNs7Xwf+TARJ87WwW5fwI4058ZrvyHi8xLdwOH3Dls/UOBh8Cp7TQqfgv10R1X4cokOgwEKSumYu614H04GjW0bMxRUqq6+J2HqzHZO4imubokAZUelWzhLhQ1wFlped82gsdp4kpH3c6i60CVk/IOm8ChSDpDZdOFgRnEcsOrFjo7YCHf8PgvPE9l4HGMiLu2PmUOqhOKMJduHi/PiuLyu8RsR2qpHYR2pGzCSuPcxHZWlwxL2BZ6/NODTXq4j3pPO9IOZ/wmfK9tqU1b94N9OWuxUoazp/OwSnOeFs7yiIeW5omvWKXTHm9Ce77TbTz9Nxvy/DZ87P24runB1ZwX1PbV5/rD9XXP/g07l0vZPDJuqreJ61rDWNe15UuDvbk1FjfSI8I/tfNuAxAWYuKGa6ERjXLvrBoziBgr/YTM+sEPC4xL98BLZ/QJ4R+vj8gYAAA==&quot;"/>
    <we:property name="creatorSessionId" value="&quot;b7dbc320-1535-45ed-a631-2d141c20d8f1&quot;"/>
    <we:property name="creatorTenantId" value="&quot;f24149cc-9205-4d16-8e46-11e5b93d0453&quot;"/>
    <we:property name="creatorUserId" value="&quot;1003200250F20827&quot;"/>
    <we:property name="datasetId" value="&quot;1111d1df-7a8b-4b6e-b054-aa081da3289e&quot;"/>
    <we:property name="embedUrl" value="&quot;/reportEmbed?reportId=3b444871-6999-4917-aebe-ffa6774ef52b&amp;config=eyJjbHVzdGVyVXJsIjoiaHR0cHM6Ly9XQUJJLUlORElBLUNFTlRSQUwtQS1QUklNQVJZLXJlZGlyZWN0LmFuYWx5c2lzLndpbmRvd3MubmV0IiwiZW1iZWRGZWF0dXJlcyI6eyJtb2Rlcm5FbWJlZCI6dHJ1ZSwidXNhZ2VNZXRyaWNzVk5leHQiOnRydWV9fQ%3D%3D&amp;disableSensitivityBanner=true&quot;"/>
    <we:property name="initialStateBookmark" value="&quot;H4sIAAAAAAAAA81VW2/aMBT+K8gv3aRoCpcg6BtlIE1dWwQbe5iq6sQ5BBdjZ47DyhD/fcd2EFVXlUpTp71EOffvXL1jmSgLCdtrWCM7Zxdar9ZgVo0mi5iqeTc3l1eD6eXd9eBqRGxdWKFVyc53zILJ0c5FWYF0Hoj5/TZiIOUEckctQJYYsQJNqRVI8QuDMomsqXAfMXwopDbgXM4sWHRuN6RONMVufmhTROBWbHCG3AbuFAttbE3zbnfBkbc6cTfrxM0+9LotsimD1MM8re+CemBDrSwIRQAcD9OMt1vNdj/lvbif9HpJ2nT8hZC2Vkm3o4fCUN67Q73GXpgk/aSDCY/jdhJn3V4bEiBYdls4nSFlmmsjOEhiBnfO2/yQeStiY6PX3m/dm4o0R8oKuyXia4qmYfBHhaVtZGCh8a75nhS+eP/xnrrwbYkGvQNKKhOhdjv2yX8daCzLUCGvIqv1E4mjZroyHKe4OBIeyp5aNzGaGuvhTARfVUWj0EJZklH0OcjKzwM5/ywoPcrUJejYZHA2pDzOnOrtnj5hEB7FfRWeE9V4GWPElvrn0CB1InMVi3bPN+fNcVmxxjsihM5ehDXINqA4cZ9iGuS5wRwODR69NeBpLRcB77hS9WImf8J3nS2FymW9+MdNC5PKMq0qO1yCse60pPe0pG6vyEybDM3F1o/nR2EO20+bMfpv03eTH64VGdw/OkH1TG1fv2x/N9z/YFLd4u6dxrFrbI30ILgfXdmyAI4TUOEGFcGNwHBYHwpQmRsR/+9v3zNXwj8fzAehoRGpxBMG7lFhHpZH9xv5DrnG3wYAAA==&quot;"/>
    <we:property name="isFiltersActionButtonVisible" value="true"/>
    <we:property name="pageDisplayName" value="&quot;Frequency of CITY Pick up points based on time of the day and status&quot;"/>
    <we:property name="pptInsertionSessionID" value="&quot;F1A8A136-FA60-4426-A357-16EDE34C4678&quot;"/>
    <we:property name="reportEmbeddedTime" value="&quot;2023-06-09T13:43:44.824Z&quot;"/>
    <we:property name="reportName" value="&quot;uber gap analyst&quot;"/>
    <we:property name="reportState" value="&quot;CONNECTED&quot;"/>
    <we:property name="reportUrl" value="&quot;/links/CnB0hKDeEQ?ctid=f24149cc-9205-4d16-8e46-11e5b93d0453&amp;pbi_source=linkShare&amp;bookmarkGuid=1e4ac1d5-26b0-47ac-b334-fcdd04917735&quot;"/>
  </we:properties>
  <we:bindings/>
  <we:snapshot xmlns:r="http://schemas.openxmlformats.org/officeDocument/2006/relationships" r:embed="rId1"/>
</we:webextension>
</file>

<file path=ppt/webextensions/webextension8.xml><?xml version="1.0" encoding="utf-8"?>
<we:webextension xmlns:we="http://schemas.microsoft.com/office/webextensions/webextension/2010/11" id="{A9B9A837-25F9-4896-B8F8-26DE52ACC1D8}">
  <we:reference id="wa200003233" version="2.0.0.3" store="en-US" storeType="OMEX"/>
  <we:alternateReferences>
    <we:reference id="WA200003233" version="2.0.0.3" store="WA200003233" storeType="OMEX"/>
  </we:alternateReferences>
  <we:properties>
    <we:property name="pptInsertionSessionID" value="&quot;B512B812-C239-4DD1-83BD-6DDE45AEA44A&quot;"/>
    <we:property name="reportUrl" value="&quot;/links/CnB0hKDeEQ?ctid=f24149cc-9205-4d16-8e46-11e5b93d0453&amp;pbi_source=linkShare&amp;bookmarkGuid=3ecf8998-6f9d-46f8-93d9-043102eb0bd5&quot;"/>
    <we:property name="reportName" value="&quot;uber gap analyst&quot;"/>
    <we:property name="reportState" value="&quot;CONNECTED&quot;"/>
    <we:property name="embedUrl" value="&quot;/reportEmbed?reportId=3b444871-6999-4917-aebe-ffa6774ef52b&amp;config=eyJjbHVzdGVyVXJsIjoiaHR0cHM6Ly9XQUJJLUlORElBLUNFTlRSQUwtQS1QUklNQVJZLXJlZGlyZWN0LmFuYWx5c2lzLndpbmRvd3MubmV0IiwiZW1iZWRGZWF0dXJlcyI6eyJtb2Rlcm5FbWJlZCI6dHJ1ZSwidXNhZ2VNZXRyaWNzVk5leHQiOnRydWV9fQ%3D%3D&amp;disableSensitivityBanner=true&quot;"/>
    <we:property name="pageDisplayName" value="&quot;Frequency of time of the day based on pick up points and status&quot;"/>
    <we:property name="datasetId" value="&quot;1111d1df-7a8b-4b6e-b054-aa081da3289e&quot;"/>
    <we:property name="backgroundColor" value="&quot;#FFFFFF&quot;"/>
    <we:property name="bookmark" value="&quot;H4sIAAAAAAAAA81VwY7TMBD9lcgnkCKUbLNRu7fdUk4IVS3sBVVoYk+z3jp2sJ3SUvXfGTspbMUKTl24tPbMZObN8xv7wIR0rYL9B2iQ3bA7YzYN2E2Ss5Tpc1uWX09GYoKVGBUCiqLKsjFFmdZLox27OTAPtkZ/L10HKiQk42dWlVd5yfNxWeb8qhwXmPGCrVIGSs2hDjFrUA5T1qJ1RoOS37FPQS5vOzymDHetMhZCoaUHj6HYlsJpTwDzNyPCAdzLLS6R+966wNZYP+xFti4JAc/KopyMskpUY0HfuN4bwf89PhSNwKZGe5CaAATbsw2SfS2VP4XsZ7vWEhvE0b4NpE6pi9pYyUGx2J9F17dzYFOjuiauZmf2peksxwWuo0t76feU6VOFNrH4tUPnEwEeklf5a3Yk1ubWEKcxKLDWuWh9MN+mFqk8NZQd03+FaC75pmuT1kjt/4jrVmxBcxS/gbqta4s1+GE7uzTixeCXInredXqQ2vV/RKuXDX6hjTTiGVZXZHFS12qYsF+S/tij5apzJFoUPbTpA1gfZrx6pLkIUqYExgq0d/uo5rfSngYuTy9/BD9lHAh+4drnzB5XpxuHQh6fXCPDeff0XHSSX6DLoJfhgQipGiOCSBrYyYZu6UBDOIon8mAN0hMQFqbzrgWOc9AYuWj7IhJjHA0CaIFiWNvw/16S9HpR3oPqQqn4NPR1VuHnB7wI3WawBgAA&quot;"/>
    <we:property name="initialStateBookmark" value="&quot;H4sIAAAAAAAAA81VTW8TMRD9K5FPIK1Qtg2r0FsawqW0jRLoBUXVrD3ZunFs44/QEOW/M/ZuoBWInlLYy3rGszNvnt94d0xIbxVsr2CN7IydG7Nag1v1SlYw3fmury8uR7OL26vR5YTcxgZptGdnOxbANRhupI+gUgZyflkUDJSaQpOsJSiPBbPovNGg5Hdsg2kruIj7guGDVcZBSjkPEDCl3VA42VS7fHNKFYEHucE58tB6Z2iNC50t+stqWFW8Xw2qd6f9WtRDQd/4djfDfD4+Fc3AxkYHkJoAJF9dnZQVLym85CfVcIB9Pkj+pVThELKdPFhHfRMbW5v4GlMXjXGSg2K5P4e+bWfHxkbFdV5NnvjnJjqOM1zmLR1k2FKmzzW6nsOvEX3oCQjQe1W+ZntibeoMcZqDEmvRZ++d+TZ2SOWpof6++FeIppKvou1ZI3X4K66R2IDmKH4DNWoahw2EzpwcG/Gs25ci73yIupPa2/+I1iDXeEuGNOIPrC7I46VuVDdhvyT9qUXLVfQkWhQttPEduJCmub6nuUhSpgTGCXTn26zm99IdBq4sjn8EP2WcCH7h2k+Z3S8ONw6F3D+6Rrrzbuk56iS/QJeLfX4eC4Ctka7ztDAxeAscp6Axd2vbNBJzHEkdtEDRrV16f5QkrlZ2N6BiUly+/POJJiXKWuEzH6RfAsuwMrofFCRgr50GAAA=&quot;"/>
    <we:property name="isFiltersActionButtonVisible" value="true"/>
    <we:property name="reportEmbeddedTime" value="&quot;2023-06-10T08:47:23.342Z&quot;"/>
    <we:property name="creatorTenantId" value="&quot;f24149cc-9205-4d16-8e46-11e5b93d0453&quot;"/>
    <we:property name="creatorUserId" value="&quot;1003200250F20827&quot;"/>
    <we:property name="creatorSessionId" value="&quot;99256e2f-8de5-46a3-a6da-729c2f568759&quot;"/>
  </we:properties>
  <we:bindings/>
  <we:snapshot xmlns:r="http://schemas.openxmlformats.org/officeDocument/2006/relationships" r:embed="rId1"/>
</we:webextension>
</file>

<file path=ppt/webextensions/webextension9.xml><?xml version="1.0" encoding="utf-8"?>
<we:webextension xmlns:we="http://schemas.microsoft.com/office/webextensions/webextension/2010/11" id="{D1F3EE68-3B88-408E-95A4-038DC6DFEC39}">
  <we:reference id="wa200003233" version="2.0.0.3" store="en-US" storeType="OMEX"/>
  <we:alternateReferences>
    <we:reference id="WA200003233" version="2.0.0.3" store="WA200003233" storeType="OMEX"/>
  </we:alternateReferences>
  <we:properties>
    <we:property name="pptInsertionSessionID" value="&quot;B512B812-C239-4DD1-83BD-6DDE45AEA44A&quot;"/>
    <we:property name="reportUrl" value="&quot;/links/CnB0hKDeEQ?ctid=f24149cc-9205-4d16-8e46-11e5b93d0453&amp;pbi_source=linkShare&amp;bookmarkGuid=befa2364-ea69-4cde-aaeb-5a245c6c9145&quot;"/>
    <we:property name="reportName" value="&quot;uber gap analyst&quot;"/>
    <we:property name="reportState" value="&quot;CONNECTED&quot;"/>
    <we:property name="embedUrl" value="&quot;/reportEmbed?reportId=3b444871-6999-4917-aebe-ffa6774ef52b&amp;config=eyJjbHVzdGVyVXJsIjoiaHR0cHM6Ly9XQUJJLUlORElBLUNFTlRSQUwtQS1QUklNQVJZLXJlZGlyZWN0LmFuYWx5c2lzLndpbmRvd3MubmV0IiwiZW1iZWRGZWF0dXJlcyI6eyJtb2Rlcm5FbWJlZCI6dHJ1ZSwidXNhZ2VNZXRyaWNzVk5leHQiOnRydWV9fQ%3D%3D&amp;disableSensitivityBanner=true&quot;"/>
    <we:property name="pageDisplayName" value="&quot;Frequency&quot;"/>
    <we:property name="datasetId" value="&quot;1111d1df-7a8b-4b6e-b054-aa081da3289e&quot;"/>
    <we:property name="backgroundColor" value="&quot;#A2A8AE&quot;"/>
    <we:property name="bookmark" value="&quot;H4sIAAAAAAAAA+1aW2/bNhT+K4ZeugHGwPulb0naYAOGImi27mHIwyF55KhVJE+XLFng/z5KctLcHLlZk7mpEQS2ePl4Ds/5Poo0L5KQ1fMczt/BCSavk92y/HQC1acJTaZJcbPM+SAtocE6YFrHfyG6VuW8ycqiTl5fJA1UM2w+ZHULeQcYC/88miaQ5wcw655SyGucJnOs6rKAPPsHh8axqqlaXEwTPJvnZQUd5GEDDXawp7F5fI6m0J94HBF8k53iIfpmKH2P87Jqls+SpwEVZcoryYwM3BIX+9RDbW/mePtu0N6wvbJoICuiAV1ZsF6gheClp8xSw4USXXmdFbN86crnvr+dz7vpq48hfsZ5ch/jiB3OYhEddZoTllqlJQOuODNB2cdi2UBY0DYFaTX1RBinyChWdhJjcheLCaMJUs5QYlBMoiY9VprlzXIa3Pnbs3kVYxsjPmDtxUjNyirzcZw+hhXWQ8gukr0yb0/6b29vlB+WbeXxPaZ9VdFkzXlE+t1hNanwrxbrZhKggckP9MekM+ygKmPe9I0OMv+pnU/mZVY0fd1x+fdehdGIkLwmi+mVXTvhFAofS28btTObVTiDZvn49qktfr+sz0Jfs98Wy+SVd80/iiUPRi6URdvsHUPV3AxffKgCVrvnfWjeZNUlQ9j0lieb5P7i6JLRscPHazRdJtXgzdNn0VGf/kCDls5FRfDeSUdB8W83/Z/Zrk6w2/o7JKTP2zpmB4bB0C+hJr1NzafPly4cz2zBVWZsCtmnT+vmUkviO4JmqTGc+yAYIAjcasn3rSUbaH6Txdf8m4aTDcqEN3A+6XcnW2F+0sl92dJ8zdFBnF3qLZdUC47SEyotJWK1OC+3wvt9pRUODA8eWYTgngogNmbVvfQY4Dq0D5e72Pg2vl+VJz3uctvdxpYj/kyTIadJF6c/jmNSL+NRhOxSKn65NWf1+iEbHnpTRl6Tp8kHyNt+bx/Bf82iewPz+uLY4dVe9ONV17Sb6aPFJq1iK0X3CYz6OXZ9eQvYqObmWYHbzelXSp5BqwglmkkumDdKKE9dkA+8SG616gu0aierusPAb02uNokjm6G2V2+xW7n6H+RqOfuDXEmqrGZaEC0CEA3cI3SQD8ahwbPGlWd3D6SJsl5GCJQImghkzOAo2orDbUu4E0qngWlirHKOBj26I98YEnY/xESn669xYgVV+FYSfrXbXb5NEyopl5IF6WXgQhNqnFxzddSKAxWGKA1GWG+kVS94dbw2kWusjIetjyOkbT5Z9nveNfJG1K9nN93E9XFLzXupaSRXSnFHhLeRa8Iz8oDebqm5JjX3IcsxbHm55eVjl0xUjihKqPU0eOuY0XZNXvpAFadeSqDEEW84A/Jyefn5F501jr26lM8jMZ+XkCt+KdlIOl6z9fsh4yqnBypKH0RwnjhKQVhtrJVqS8X/SMV35WQPqnqycxpXSnA5bim5peTalHSE0KCcUoITrTwEpOPX/FacOFCfptJJThVFqwkxoPxjsVIitBTGYbCeGBRGscefhES3vPKIQiiqgjEaH40VtQcIanREe0soDYyMY6087+EEuMBAkTBmHJFScrNaEDfsdsIoS+o881GHr3udnGA16yesG673aj4MleFQX4a+Gnun71e8Xagz36ncZRLfewx4pZvPcf1FOhsCM4wLR3X8FAbGb7iuSlcHQQB3RnsXuRR5QNUoFvSO77ZNE127A6kDgE4NAUM5gOSBiTAKueICrifEc664tsTEP+LRjyvGw+Z5pbVLU+K8d0Fbj+vc6b3XvB7uvnQr26aeg8cDKPCetIvpBkXAMJJ6/Z3uq8RbLP4Ft2oStFMuAAA=&quot;"/>
    <we:property name="initialStateBookmark" value="&quot;H4sIAAAAAAAAA+1aW08cNxT+K6t5SSutKntsj+28AQWpSpMgaNOHCkXH9pllkmFnOxcKQfz3Hs8sCRDYXW0SAukKaVnfzs3n+3xZXyShaGYlnL+CE0yeJ9tV9f4E6vcjnoyT6bzu9esXL7cOXrx9tfVyl6qrWVtU0yZ5fpG0UE+wfVM0HZRRAlX+fTROoCz3YRJLOZQNjpMZ1k01hbL4gENnamrrDi/HCZ7NyqqGKPKwhRaj2FPqTmXSzX8RpBF8W5ziIfp2qD3AWVW383LOMZWp5dIzjk6jEI7RmGZo7c1c3j8q7Q3bqaYtFFMyINYpkJJlGpxnngmWcgY+1jfFdFLOXfk09o/zWYwX9Gq2u7YlYylc7h0pjuIuL8lfa9BmRjPpNVMyNYYZXCqyOQb6/5msVOWOpTIXTJgsiGAssi80T+cyMKVC4Jk2PqW/bLnI+8xzVgiucpu5jAKHVmu9VFZxQpnzuaxAoqzImPHIFEqeOcfXloUiTcFlTjmmJWDG2PJZvUcWTSaCcYbZzIugkTEr1pUlUKAVmComOTOcZWDW9lHkKkgrY9JqyhEAzWwcmxdlO09ud757NqsJsRdXSN/rGz3NveBeKeDMMW9EChFQ7aBvhzA6qerCky3jubgo7c0VZtNxsldXJ73cOat01HN32hbtORX+dFiPavynw6YdBWhh9BP/mToM/rBL4o+/jrHGXgDBMRQD6i+S3/rPaDQ2zYDtvkvZndxqiaXDqqs9HmD+qdCbEqOzX1dESb05kXS6hmpJ7xsou57DSOzvBTk2xLuvpq7PXlWjHaib0dYpFCW4Ep/FcUcU8KOBya6pX8msJUG5z9Rxclz9u1MjTUVInvPL8cXV7GyFU5h6qr1tztZkUuMErkK5+4C27nXTOXGr26azPnAL89tDHW6mNxXqgPX2eT/9vxb11bpAmbf7KJ0mL6mKhbiAcPpMia6ZZd7iBpJfCMmdmO5liWEDxQ0UV4aiy4NiqFhwSnIegLYVZkUo6kwAlybuCo203iib2R8XivE8QCmxIhgPO08a8q4czcc9LCivGfsEYHnD2v8PMO93e4CmVpi61CklCZ3SQZCZvx+am0l9EpOKMs+FzozgAVMjlNIgN3z7xXy7R8cQDBuy3eByTVx6xQmMAlItMDPIMpEuOJLcibnvtdVm19LsgS1qixN8S4WiCgvNejTZfzBvL8LXyP+yayg5MAyG7hxD3T4VPCwKRCTc4aKZBry7dns8z67z1fl9zQQ/6m/uQKAEmWqrtZPxK5dsg8llFu0X/n03G82qYtr+eKB8pFT3LbmC3+aKb5nGMcAPrPtmZL8/+YwfwMuB4ILzmQtBWhSZUYyrDBcQ3I3DgFJWSVSeMaFYoPMEKPhxDwO3OG2V21Dy42GPASvz7qMirie+HCzl3VBNu3azM/vayf1gFMk1aqW0gqA4pCYEtfKvtxuKXEyRW0UdH4NsWHLDkhuWfNosmabgvfFKilSjF8x76H/FW+u9TAY8zRQPlqXMa66MzpbKuufdk3Y5sTDJIRnOKs6kW/6+6B5ZljOtDIgUnLAIVoJc/r6oxbPWVWd3vFbKlAnaMoVMCeCorHXrRixN8zzTtI83HLkJnjPFn8w9xVJuaMrC09J43evkBOtJfz0a1fVezQZVBQ7tVeibsXf67uVnG5rCx8Xn6gr2Tsh+XMS+/YVTP5d3OVl1bTMDj/swxTucJSdhGmI0FzrcPwDtT9gxvoUrl0UoPgv9GJ7Ly/8A54u1r6EqAAA=&quot;"/>
    <we:property name="isFiltersActionButtonVisible" value="true"/>
    <we:property name="reportEmbeddedTime" value="&quot;2023-06-10T08:57:24.846Z&quot;"/>
    <we:property name="creatorTenantId" value="&quot;f24149cc-9205-4d16-8e46-11e5b93d0453&quot;"/>
    <we:property name="creatorUserId" value="&quot;1003200250F20827&quot;"/>
    <we:property name="creatorSessionId" value="&quot;03bd8ea5-9221-4e4c-81db-851b1359dfcc&quot;"/>
    <we:property name="design" value="{&quot;border&quot;:{&quot;isActive&quot;:true,&quot;color&quot;:&quot;#808080&quot;,&quot;width&quot;:1,&quot;transparency&quot;:0,&quot;dash&quot;:&quot;solid&quot;}}"/>
  </we:properties>
  <we:bindings/>
  <we:snapshot xmlns:r="http://schemas.openxmlformats.org/officeDocument/2006/relationships" r:embed="rId1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711</TotalTime>
  <Words>1186</Words>
  <Application>Microsoft Office PowerPoint</Application>
  <PresentationFormat>Widescreen</PresentationFormat>
  <Paragraphs>102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18</vt:i4>
      </vt:variant>
    </vt:vector>
  </HeadingPairs>
  <TitlesOfParts>
    <vt:vector size="27" baseType="lpstr">
      <vt:lpstr>Arial</vt:lpstr>
      <vt:lpstr>Calibri</vt:lpstr>
      <vt:lpstr>Calibri Light</vt:lpstr>
      <vt:lpstr>Orbitron Black</vt:lpstr>
      <vt:lpstr>Segoe UI</vt:lpstr>
      <vt:lpstr>Segoe UI Light</vt:lpstr>
      <vt:lpstr>Söhne</vt:lpstr>
      <vt:lpstr>Office Theme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nitish varma</dc:creator>
  <cp:lastModifiedBy>nitish varma</cp:lastModifiedBy>
  <cp:revision>10</cp:revision>
  <dcterms:created xsi:type="dcterms:W3CDTF">2023-06-08T13:07:17Z</dcterms:created>
  <dcterms:modified xsi:type="dcterms:W3CDTF">2023-06-10T13:40:47Z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efa4170-0d19-0005-0004-bc88714345d2_Enabled">
    <vt:lpwstr>true</vt:lpwstr>
  </property>
  <property fmtid="{D5CDD505-2E9C-101B-9397-08002B2CF9AE}" pid="3" name="MSIP_Label_defa4170-0d19-0005-0004-bc88714345d2_SetDate">
    <vt:lpwstr>2023-06-08T16:41:18Z</vt:lpwstr>
  </property>
  <property fmtid="{D5CDD505-2E9C-101B-9397-08002B2CF9AE}" pid="4" name="MSIP_Label_defa4170-0d19-0005-0004-bc88714345d2_Method">
    <vt:lpwstr>Standard</vt:lpwstr>
  </property>
  <property fmtid="{D5CDD505-2E9C-101B-9397-08002B2CF9AE}" pid="5" name="MSIP_Label_defa4170-0d19-0005-0004-bc88714345d2_Name">
    <vt:lpwstr>defa4170-0d19-0005-0004-bc88714345d2</vt:lpwstr>
  </property>
  <property fmtid="{D5CDD505-2E9C-101B-9397-08002B2CF9AE}" pid="6" name="MSIP_Label_defa4170-0d19-0005-0004-bc88714345d2_SiteId">
    <vt:lpwstr>f24149cc-9205-4d16-8e46-11e5b93d0453</vt:lpwstr>
  </property>
  <property fmtid="{D5CDD505-2E9C-101B-9397-08002B2CF9AE}" pid="7" name="MSIP_Label_defa4170-0d19-0005-0004-bc88714345d2_ActionId">
    <vt:lpwstr>ff2ad4d2-5f00-41c7-ba43-8941dd0b5577</vt:lpwstr>
  </property>
  <property fmtid="{D5CDD505-2E9C-101B-9397-08002B2CF9AE}" pid="8" name="MSIP_Label_defa4170-0d19-0005-0004-bc88714345d2_ContentBits">
    <vt:lpwstr>0</vt:lpwstr>
  </property>
</Properties>
</file>